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75"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6" r:id="rId21"/>
    <p:sldId id="274"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Gill Sans" panose="020B0604020202020204" charset="0"/>
      <p:regular r:id="rId28"/>
      <p:bold r:id="rId29"/>
    </p:embeddedFont>
    <p:embeddedFont>
      <p:font typeface="Lato" panose="020F0502020204030203" pitchFamily="34" charset="0"/>
      <p:regular r:id="rId30"/>
      <p:bold r:id="rId31"/>
      <p:italic r:id="rId32"/>
      <p:boldItalic r:id="rId33"/>
    </p:embeddedFont>
    <p:embeddedFont>
      <p:font typeface="Raleway" pitchFamily="2" charset="0"/>
      <p:regular r:id="rId34"/>
      <p:bold r:id="rId35"/>
      <p:italic r:id="rId36"/>
      <p:boldItalic r:id="rId37"/>
    </p:embeddedFont>
    <p:embeddedFont>
      <p:font typeface="Raleway SemiBold"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3f2c51f92e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3f2c51f92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3f2c51f92e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3f2c51f92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3f2c51f92e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3f2c51f92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f2c51f92e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3f2c51f92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cb9a0b074_1_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3f7b1e635e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3f7b1e635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3f7b1e635e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3f7b1e635e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3f2c51f92e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3f2c51f92e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3f7b1e635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3f7b1e635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3f7b1e635e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3f7b1e635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3f7b1e635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3f7b1e635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3671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3f2c51f92e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3f2c51f92e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3f2c51f92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3f2c51f92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3f7b1e635e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3f7b1e635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3f2c51f92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3f2c51f92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3f2c51f92e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3f2c51f92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3f2c51f92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3f2c51f92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0734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723630543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f2c51f92e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3f2c51f92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760650" y="1359250"/>
            <a:ext cx="7622700" cy="129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latin typeface="Raleway SemiBold"/>
                <a:ea typeface="Raleway SemiBold"/>
                <a:cs typeface="Raleway SemiBold"/>
                <a:sym typeface="Raleway SemiBold"/>
              </a:rPr>
              <a:t>Final Year Project Presentation</a:t>
            </a:r>
            <a:br>
              <a:rPr lang="en" sz="2200" dirty="0">
                <a:latin typeface="Raleway SemiBold"/>
                <a:ea typeface="Raleway SemiBold"/>
                <a:cs typeface="Raleway SemiBold"/>
                <a:sym typeface="Raleway SemiBold"/>
              </a:rPr>
            </a:br>
            <a:r>
              <a:rPr lang="en" sz="2200" b="0" dirty="0">
                <a:latin typeface="Raleway SemiBold"/>
                <a:ea typeface="Raleway SemiBold"/>
                <a:cs typeface="Raleway SemiBold"/>
                <a:sym typeface="Raleway SemiBold"/>
              </a:rPr>
              <a:t>on</a:t>
            </a:r>
            <a:br>
              <a:rPr lang="en" sz="2200" b="0" dirty="0">
                <a:latin typeface="Raleway SemiBold"/>
                <a:ea typeface="Raleway SemiBold"/>
                <a:cs typeface="Raleway SemiBold"/>
                <a:sym typeface="Raleway SemiBold"/>
              </a:rPr>
            </a:br>
            <a:r>
              <a:rPr lang="en" sz="2200" b="0" dirty="0">
                <a:latin typeface="Raleway SemiBold"/>
                <a:ea typeface="Raleway SemiBold"/>
                <a:cs typeface="Raleway SemiBold"/>
                <a:sym typeface="Raleway SemiBold"/>
              </a:rPr>
              <a:t>“</a:t>
            </a:r>
            <a:r>
              <a:rPr lang="en" sz="2200" dirty="0">
                <a:latin typeface="Raleway SemiBold"/>
                <a:ea typeface="Raleway SemiBold"/>
                <a:cs typeface="Raleway SemiBold"/>
                <a:sym typeface="Raleway SemiBold"/>
              </a:rPr>
              <a:t>Stock Price Prediction </a:t>
            </a:r>
            <a:endParaRPr sz="2200" dirty="0">
              <a:latin typeface="Raleway SemiBold"/>
              <a:ea typeface="Raleway SemiBold"/>
              <a:cs typeface="Raleway SemiBold"/>
              <a:sym typeface="Raleway SemiBold"/>
            </a:endParaRPr>
          </a:p>
          <a:p>
            <a:pPr marL="0" lvl="0" indent="0" algn="ctr" rtl="0">
              <a:spcBef>
                <a:spcPts val="0"/>
              </a:spcBef>
              <a:spcAft>
                <a:spcPts val="0"/>
              </a:spcAft>
              <a:buNone/>
            </a:pPr>
            <a:r>
              <a:rPr lang="en" sz="2200" dirty="0">
                <a:latin typeface="Raleway SemiBold"/>
                <a:ea typeface="Raleway SemiBold"/>
                <a:cs typeface="Raleway SemiBold"/>
                <a:sym typeface="Raleway SemiBold"/>
              </a:rPr>
              <a:t>Using Additive Regression Models’</a:t>
            </a:r>
            <a:r>
              <a:rPr lang="en" sz="2200" b="0" dirty="0">
                <a:latin typeface="Raleway SemiBold"/>
                <a:ea typeface="Raleway SemiBold"/>
                <a:cs typeface="Raleway SemiBold"/>
                <a:sym typeface="Raleway SemiBold"/>
              </a:rPr>
              <a:t>’</a:t>
            </a:r>
            <a:endParaRPr sz="3400" b="0" dirty="0">
              <a:latin typeface="Raleway SemiBold"/>
              <a:ea typeface="Raleway SemiBold"/>
              <a:cs typeface="Raleway SemiBold"/>
              <a:sym typeface="Raleway SemiBold"/>
            </a:endParaRPr>
          </a:p>
        </p:txBody>
      </p:sp>
      <p:pic>
        <p:nvPicPr>
          <p:cNvPr id="73" name="Google Shape;73;p13"/>
          <p:cNvPicPr preferRelativeResize="0"/>
          <p:nvPr/>
        </p:nvPicPr>
        <p:blipFill rotWithShape="1">
          <a:blip r:embed="rId3">
            <a:alphaModFix/>
          </a:blip>
          <a:srcRect/>
          <a:stretch/>
        </p:blipFill>
        <p:spPr>
          <a:xfrm>
            <a:off x="0" y="0"/>
            <a:ext cx="9143999" cy="1294025"/>
          </a:xfrm>
          <a:prstGeom prst="rect">
            <a:avLst/>
          </a:prstGeom>
          <a:noFill/>
          <a:ln>
            <a:noFill/>
          </a:ln>
        </p:spPr>
      </p:pic>
      <p:sp>
        <p:nvSpPr>
          <p:cNvPr id="74" name="Google Shape;74;p13"/>
          <p:cNvSpPr txBox="1"/>
          <p:nvPr/>
        </p:nvSpPr>
        <p:spPr>
          <a:xfrm>
            <a:off x="2285750" y="4517150"/>
            <a:ext cx="6502800" cy="400200"/>
          </a:xfrm>
          <a:prstGeom prst="rect">
            <a:avLst/>
          </a:prstGeom>
          <a:solidFill>
            <a:schemeClr val="dk1"/>
          </a:solid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5" name="Google Shape;75;p13"/>
          <p:cNvSpPr txBox="1"/>
          <p:nvPr/>
        </p:nvSpPr>
        <p:spPr>
          <a:xfrm>
            <a:off x="1505400" y="3063950"/>
            <a:ext cx="6133200" cy="1853400"/>
          </a:xfrm>
          <a:prstGeom prst="rect">
            <a:avLst/>
          </a:prstGeom>
          <a:noFill/>
          <a:ln>
            <a:noFill/>
          </a:ln>
        </p:spPr>
        <p:txBody>
          <a:bodyPr spcFirstLastPara="1" wrap="square" lIns="91425" tIns="45700" rIns="91425" bIns="45700" anchor="t" anchorCtr="0">
            <a:normAutofit/>
          </a:bodyPr>
          <a:lstStyle/>
          <a:p>
            <a:pPr marL="365760" lvl="0" indent="-283464" algn="l" rtl="0">
              <a:lnSpc>
                <a:spcPct val="80000"/>
              </a:lnSpc>
              <a:spcBef>
                <a:spcPts val="0"/>
              </a:spcBef>
              <a:spcAft>
                <a:spcPts val="0"/>
              </a:spcAft>
              <a:buNone/>
            </a:pPr>
            <a:r>
              <a:rPr lang="en" sz="2400">
                <a:solidFill>
                  <a:schemeClr val="lt1"/>
                </a:solidFill>
                <a:latin typeface="Gill Sans"/>
                <a:ea typeface="Gill Sans"/>
                <a:cs typeface="Gill Sans"/>
                <a:sym typeface="Gill Sans"/>
              </a:rPr>
              <a:t>Group Members:</a:t>
            </a:r>
            <a:r>
              <a:rPr lang="en" sz="2600">
                <a:solidFill>
                  <a:schemeClr val="lt1"/>
                </a:solidFill>
                <a:latin typeface="Gill Sans"/>
                <a:ea typeface="Gill Sans"/>
                <a:cs typeface="Gill Sans"/>
                <a:sym typeface="Gill Sans"/>
              </a:rPr>
              <a:t>		   </a:t>
            </a:r>
            <a:r>
              <a:rPr lang="en" sz="2400">
                <a:solidFill>
                  <a:schemeClr val="lt1"/>
                </a:solidFill>
                <a:latin typeface="Gill Sans"/>
                <a:ea typeface="Gill Sans"/>
                <a:cs typeface="Gill Sans"/>
                <a:sym typeface="Gill Sans"/>
              </a:rPr>
              <a:t>Project Guide:</a:t>
            </a:r>
            <a:endParaRPr sz="2800">
              <a:solidFill>
                <a:schemeClr val="lt1"/>
              </a:solidFill>
              <a:latin typeface="Gill Sans"/>
              <a:ea typeface="Gill Sans"/>
              <a:cs typeface="Gill Sans"/>
              <a:sym typeface="Gill Sans"/>
            </a:endParaRPr>
          </a:p>
          <a:p>
            <a:pPr marL="365760" lvl="0" indent="-283464" algn="l" rtl="0">
              <a:lnSpc>
                <a:spcPct val="80000"/>
              </a:lnSpc>
              <a:spcBef>
                <a:spcPts val="600"/>
              </a:spcBef>
              <a:spcAft>
                <a:spcPts val="0"/>
              </a:spcAft>
              <a:buClr>
                <a:schemeClr val="lt1"/>
              </a:buClr>
              <a:buSzPts val="2240"/>
              <a:buFont typeface="Noto Sans Symbols"/>
              <a:buChar char="❑"/>
            </a:pPr>
            <a:r>
              <a:rPr lang="en" sz="2600">
                <a:solidFill>
                  <a:schemeClr val="lt1"/>
                </a:solidFill>
                <a:latin typeface="Gill Sans"/>
                <a:ea typeface="Gill Sans"/>
                <a:cs typeface="Gill Sans"/>
                <a:sym typeface="Gill Sans"/>
              </a:rPr>
              <a:t> </a:t>
            </a:r>
            <a:r>
              <a:rPr lang="en" sz="2200">
                <a:solidFill>
                  <a:schemeClr val="lt1"/>
                </a:solidFill>
                <a:latin typeface="Gill Sans"/>
                <a:ea typeface="Gill Sans"/>
                <a:cs typeface="Gill Sans"/>
                <a:sym typeface="Gill Sans"/>
              </a:rPr>
              <a:t>Ketan Mahandule	    Prof.  Arunadevi Khaple</a:t>
            </a:r>
            <a:endParaRPr sz="3000">
              <a:solidFill>
                <a:schemeClr val="lt1"/>
              </a:solidFill>
              <a:latin typeface="Gill Sans"/>
              <a:ea typeface="Gill Sans"/>
              <a:cs typeface="Gill Sans"/>
              <a:sym typeface="Gill Sans"/>
            </a:endParaRPr>
          </a:p>
          <a:p>
            <a:pPr marL="365760" lvl="0" indent="-270764" algn="l" rtl="0">
              <a:lnSpc>
                <a:spcPct val="80000"/>
              </a:lnSpc>
              <a:spcBef>
                <a:spcPts val="600"/>
              </a:spcBef>
              <a:spcAft>
                <a:spcPts val="0"/>
              </a:spcAft>
              <a:buClr>
                <a:schemeClr val="lt1"/>
              </a:buClr>
              <a:buSzPts val="1720"/>
              <a:buFont typeface="Noto Sans Symbols"/>
              <a:buChar char="❑"/>
            </a:pPr>
            <a:r>
              <a:rPr lang="en" sz="2200">
                <a:solidFill>
                  <a:schemeClr val="lt1"/>
                </a:solidFill>
                <a:latin typeface="Gill Sans"/>
                <a:ea typeface="Gill Sans"/>
                <a:cs typeface="Gill Sans"/>
                <a:sym typeface="Gill Sans"/>
              </a:rPr>
              <a:t> Niraj Kulkarni</a:t>
            </a:r>
            <a:endParaRPr sz="3000">
              <a:solidFill>
                <a:schemeClr val="lt1"/>
              </a:solidFill>
              <a:latin typeface="Gill Sans"/>
              <a:ea typeface="Gill Sans"/>
              <a:cs typeface="Gill Sans"/>
              <a:sym typeface="Gill Sans"/>
            </a:endParaRPr>
          </a:p>
          <a:p>
            <a:pPr marL="365760" lvl="0" indent="-270764" algn="l" rtl="0">
              <a:lnSpc>
                <a:spcPct val="80000"/>
              </a:lnSpc>
              <a:spcBef>
                <a:spcPts val="600"/>
              </a:spcBef>
              <a:spcAft>
                <a:spcPts val="0"/>
              </a:spcAft>
              <a:buClr>
                <a:schemeClr val="lt1"/>
              </a:buClr>
              <a:buSzPts val="1720"/>
              <a:buFont typeface="Noto Sans Symbols"/>
              <a:buChar char="❑"/>
            </a:pPr>
            <a:r>
              <a:rPr lang="en" sz="2200">
                <a:solidFill>
                  <a:schemeClr val="lt1"/>
                </a:solidFill>
                <a:latin typeface="Gill Sans"/>
                <a:ea typeface="Gill Sans"/>
                <a:cs typeface="Gill Sans"/>
                <a:sym typeface="Gill Sans"/>
              </a:rPr>
              <a:t> Yash Joshi</a:t>
            </a:r>
            <a:endParaRPr sz="3000">
              <a:solidFill>
                <a:schemeClr val="lt1"/>
              </a:solidFill>
              <a:latin typeface="Gill Sans"/>
              <a:ea typeface="Gill Sans"/>
              <a:cs typeface="Gill Sans"/>
              <a:sym typeface="Gill Sans"/>
            </a:endParaRPr>
          </a:p>
          <a:p>
            <a:pPr marL="365760" lvl="0" indent="-270764" algn="l" rtl="0">
              <a:lnSpc>
                <a:spcPct val="80000"/>
              </a:lnSpc>
              <a:spcBef>
                <a:spcPts val="600"/>
              </a:spcBef>
              <a:spcAft>
                <a:spcPts val="0"/>
              </a:spcAft>
              <a:buClr>
                <a:schemeClr val="lt1"/>
              </a:buClr>
              <a:buSzPts val="1720"/>
              <a:buFont typeface="Noto Sans Symbols"/>
              <a:buChar char="❑"/>
            </a:pPr>
            <a:r>
              <a:rPr lang="en" sz="2200">
                <a:solidFill>
                  <a:schemeClr val="lt1"/>
                </a:solidFill>
                <a:latin typeface="Gill Sans"/>
                <a:ea typeface="Gill Sans"/>
                <a:cs typeface="Gill Sans"/>
                <a:sym typeface="Gill Sans"/>
              </a:rPr>
              <a:t> Shreyas Natu</a:t>
            </a:r>
            <a:endParaRPr sz="3000">
              <a:solidFill>
                <a:schemeClr val="lt1"/>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idx="4294967295"/>
          </p:nvPr>
        </p:nvSpPr>
        <p:spPr>
          <a:xfrm>
            <a:off x="535775" y="32065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chemeClr val="dk1"/>
                </a:solidFill>
              </a:rPr>
              <a:t>Data Analysis using fbprophet</a:t>
            </a:r>
            <a:endParaRPr sz="3600">
              <a:solidFill>
                <a:schemeClr val="dk1"/>
              </a:solidFill>
            </a:endParaRPr>
          </a:p>
          <a:p>
            <a:pPr marL="0" lvl="0" indent="0" algn="l" rtl="0">
              <a:spcBef>
                <a:spcPts val="1600"/>
              </a:spcBef>
              <a:spcAft>
                <a:spcPts val="1600"/>
              </a:spcAft>
              <a:buNone/>
            </a:pPr>
            <a:r>
              <a:rPr lang="en" sz="2000"/>
              <a:t>Why use fbprophet?</a:t>
            </a:r>
            <a:endParaRPr sz="2000"/>
          </a:p>
        </p:txBody>
      </p:sp>
      <p:sp>
        <p:nvSpPr>
          <p:cNvPr id="125" name="Google Shape;125;p21"/>
          <p:cNvSpPr txBox="1">
            <a:spLocks noGrp="1"/>
          </p:cNvSpPr>
          <p:nvPr>
            <p:ph type="title" idx="4294967295"/>
          </p:nvPr>
        </p:nvSpPr>
        <p:spPr>
          <a:xfrm>
            <a:off x="535775" y="1357650"/>
            <a:ext cx="7654800" cy="2428200"/>
          </a:xfrm>
          <a:prstGeom prst="rect">
            <a:avLst/>
          </a:prstGeom>
        </p:spPr>
        <p:txBody>
          <a:bodyPr spcFirstLastPara="1" wrap="square" lIns="91425" tIns="91425" rIns="91425" bIns="91425" anchor="t" anchorCtr="0">
            <a:noAutofit/>
          </a:bodyPr>
          <a:lstStyle/>
          <a:p>
            <a:pPr marL="457200" lvl="0" indent="-323850" algn="just" rtl="0">
              <a:lnSpc>
                <a:spcPct val="115000"/>
              </a:lnSpc>
              <a:spcBef>
                <a:spcPts val="1500"/>
              </a:spcBef>
              <a:spcAft>
                <a:spcPts val="0"/>
              </a:spcAft>
              <a:buSzPts val="1500"/>
              <a:buFont typeface="Lato"/>
              <a:buChar char="●"/>
            </a:pPr>
            <a:r>
              <a:rPr lang="en" sz="1500" b="0">
                <a:highlight>
                  <a:schemeClr val="lt1"/>
                </a:highlight>
                <a:latin typeface="Lato"/>
                <a:ea typeface="Lato"/>
                <a:cs typeface="Lato"/>
                <a:sym typeface="Lato"/>
              </a:rPr>
              <a:t>Fbprophet is an open-source time series forecasting tool developed by Facebook's Core Data Science team. It is built on top of the Python programming language and uses a decomposable additive time series model to make predictions.</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One of the main advantages of fbprophet is its ease of use. It requires minimal data preprocessing and tuning of model parameters, making it a great choice for non-experts in time series forecasting.</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Another key feature of fbprophet is its ability to handle a variety of time series patterns, such as seasonality, holidays, and trends, without the need for manual intervention. This is achieved through the use of Bayesian inference to estimate model parameters and uncertainties.</a:t>
            </a:r>
            <a:endParaRPr sz="1500" b="0">
              <a:highlight>
                <a:schemeClr val="lt1"/>
              </a:highlight>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title" idx="4294967295"/>
          </p:nvPr>
        </p:nvSpPr>
        <p:spPr>
          <a:xfrm>
            <a:off x="535775" y="32065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chemeClr val="dk1"/>
                </a:solidFill>
              </a:rPr>
              <a:t>fbprophet Algorithm</a:t>
            </a:r>
            <a:endParaRPr sz="3600">
              <a:solidFill>
                <a:schemeClr val="dk1"/>
              </a:solidFill>
            </a:endParaRPr>
          </a:p>
          <a:p>
            <a:pPr marL="0" lvl="0" indent="0" algn="l" rtl="0">
              <a:spcBef>
                <a:spcPts val="1600"/>
              </a:spcBef>
              <a:spcAft>
                <a:spcPts val="1600"/>
              </a:spcAft>
              <a:buNone/>
            </a:pPr>
            <a:r>
              <a:rPr lang="en" sz="2000"/>
              <a:t>Steps involved in fbprophet algorithm:</a:t>
            </a:r>
            <a:endParaRPr sz="2000"/>
          </a:p>
        </p:txBody>
      </p:sp>
      <p:sp>
        <p:nvSpPr>
          <p:cNvPr id="131" name="Google Shape;131;p22"/>
          <p:cNvSpPr txBox="1">
            <a:spLocks noGrp="1"/>
          </p:cNvSpPr>
          <p:nvPr>
            <p:ph type="title" idx="4294967295"/>
          </p:nvPr>
        </p:nvSpPr>
        <p:spPr>
          <a:xfrm>
            <a:off x="535775" y="1216275"/>
            <a:ext cx="7654800" cy="2428200"/>
          </a:xfrm>
          <a:prstGeom prst="rect">
            <a:avLst/>
          </a:prstGeom>
        </p:spPr>
        <p:txBody>
          <a:bodyPr spcFirstLastPara="1" wrap="square" lIns="91425" tIns="91425" rIns="91425" bIns="91425" anchor="t" anchorCtr="0">
            <a:noAutofit/>
          </a:bodyPr>
          <a:lstStyle/>
          <a:p>
            <a:pPr marL="0" lvl="0" indent="0" algn="just" rtl="0">
              <a:lnSpc>
                <a:spcPct val="115000"/>
              </a:lnSpc>
              <a:spcBef>
                <a:spcPts val="1500"/>
              </a:spcBef>
              <a:spcAft>
                <a:spcPts val="0"/>
              </a:spcAft>
              <a:buNone/>
            </a:pPr>
            <a:r>
              <a:rPr lang="en" sz="1500" b="0">
                <a:highlight>
                  <a:schemeClr val="lt1"/>
                </a:highlight>
                <a:latin typeface="Lato"/>
                <a:ea typeface="Lato"/>
                <a:cs typeface="Lato"/>
                <a:sym typeface="Lato"/>
              </a:rPr>
              <a:t>fbprophet is an open-source algorithm for generating time-series models.</a:t>
            </a:r>
            <a:endParaRPr sz="1500" b="0">
              <a:highlight>
                <a:schemeClr val="lt1"/>
              </a:highlight>
              <a:latin typeface="Lato"/>
              <a:ea typeface="Lato"/>
              <a:cs typeface="Lato"/>
              <a:sym typeface="Lato"/>
            </a:endParaRPr>
          </a:p>
          <a:p>
            <a:pPr marL="457200" lvl="0" indent="-323850" algn="just" rtl="0">
              <a:lnSpc>
                <a:spcPct val="115000"/>
              </a:lnSpc>
              <a:spcBef>
                <a:spcPts val="150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It models the overall trend of the data using a growth function, a seasonality function, and a holiday/event function.</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The growth function has three main options: linear, logistic, and flat trend.</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The seasonality function is a Fourier Series that approximates the cyclical pattern in the data.</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Prophet can automatically detect an optimal number of terms in the series or you can choose the Fourier order based on your needs.</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The holiday/event function adjusts the forecast when a holiday or major event may change the forecast.</a:t>
            </a:r>
            <a:endParaRPr sz="1500" b="0">
              <a:highlight>
                <a:schemeClr val="lt1"/>
              </a:highlight>
              <a:latin typeface="Lato"/>
              <a:ea typeface="Lato"/>
              <a:cs typeface="Lato"/>
              <a:sym typeface="Lato"/>
            </a:endParaRPr>
          </a:p>
          <a:p>
            <a:pPr marL="457200" lvl="0" indent="-323850" algn="just" rtl="0">
              <a:lnSpc>
                <a:spcPct val="115000"/>
              </a:lnSpc>
              <a:spcBef>
                <a:spcPts val="0"/>
              </a:spcBef>
              <a:spcAft>
                <a:spcPts val="0"/>
              </a:spcAft>
              <a:buClr>
                <a:schemeClr val="dk2"/>
              </a:buClr>
              <a:buSzPts val="1500"/>
              <a:buFont typeface="Lato"/>
              <a:buAutoNum type="arabicPeriod"/>
            </a:pPr>
            <a:r>
              <a:rPr lang="en" sz="1500" b="0">
                <a:highlight>
                  <a:schemeClr val="lt1"/>
                </a:highlight>
                <a:latin typeface="Lato"/>
                <a:ea typeface="Lato"/>
                <a:cs typeface="Lato"/>
                <a:sym typeface="Lato"/>
              </a:rPr>
              <a:t>It takes a list of dates and adds or subtracts value from the forecast based on historical data.</a:t>
            </a:r>
            <a:endParaRPr sz="1500" b="0">
              <a:highlight>
                <a:schemeClr val="lt1"/>
              </a:highlight>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3"/>
          <p:cNvSpPr txBox="1">
            <a:spLocks noGrp="1"/>
          </p:cNvSpPr>
          <p:nvPr>
            <p:ph type="title" idx="4294967295"/>
          </p:nvPr>
        </p:nvSpPr>
        <p:spPr>
          <a:xfrm>
            <a:off x="535775" y="61425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Closing Price Prediction</a:t>
            </a:r>
            <a:endParaRPr sz="2000"/>
          </a:p>
        </p:txBody>
      </p:sp>
      <p:sp>
        <p:nvSpPr>
          <p:cNvPr id="137" name="Google Shape;137;p23"/>
          <p:cNvSpPr txBox="1">
            <a:spLocks noGrp="1"/>
          </p:cNvSpPr>
          <p:nvPr>
            <p:ph type="title" idx="4294967295"/>
          </p:nvPr>
        </p:nvSpPr>
        <p:spPr>
          <a:xfrm>
            <a:off x="535775" y="1523600"/>
            <a:ext cx="7654800" cy="2428200"/>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The closing price is an important metric for investors as it represents the final price of a stock at the end of a trading day.</a:t>
            </a:r>
            <a:endParaRPr sz="1500" b="0">
              <a:highlight>
                <a:schemeClr val="lt1"/>
              </a:highlight>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Predicting the closing price can help investors make informed decisions about when to buy or sell a stock.</a:t>
            </a:r>
            <a:endParaRPr sz="1500" b="0">
              <a:highlight>
                <a:schemeClr val="lt1"/>
              </a:highlight>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The accuracy of the predictions is evaluated using various metrics such as Mean Absolute Error (MAE) and Root Mean Squared Error (RMSE).</a:t>
            </a:r>
            <a:endParaRPr sz="1500" b="0">
              <a:highlight>
                <a:schemeClr val="lt1"/>
              </a:highlight>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 sz="1500" b="0">
                <a:highlight>
                  <a:schemeClr val="lt1"/>
                </a:highlight>
                <a:latin typeface="Lato"/>
                <a:ea typeface="Lato"/>
                <a:cs typeface="Lato"/>
                <a:sym typeface="Lato"/>
              </a:rPr>
              <a:t>The results of the model predictions were visualized using charts and graphs to facilitate easy interpretation of the data.</a:t>
            </a:r>
            <a:endParaRPr sz="1800" b="0">
              <a:highlight>
                <a:schemeClr val="lt1"/>
              </a:highlight>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idx="4294967295"/>
          </p:nvPr>
        </p:nvSpPr>
        <p:spPr>
          <a:xfrm>
            <a:off x="535775" y="39675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Methodology</a:t>
            </a:r>
            <a:endParaRPr sz="2000"/>
          </a:p>
        </p:txBody>
      </p:sp>
      <p:sp>
        <p:nvSpPr>
          <p:cNvPr id="143" name="Google Shape;143;p24"/>
          <p:cNvSpPr txBox="1">
            <a:spLocks noGrp="1"/>
          </p:cNvSpPr>
          <p:nvPr>
            <p:ph type="title" idx="4294967295"/>
          </p:nvPr>
        </p:nvSpPr>
        <p:spPr>
          <a:xfrm>
            <a:off x="535775" y="947275"/>
            <a:ext cx="7654800" cy="2428200"/>
          </a:xfrm>
          <a:prstGeom prst="rect">
            <a:avLst/>
          </a:prstGeom>
        </p:spPr>
        <p:txBody>
          <a:bodyPr spcFirstLastPara="1" wrap="square" lIns="91425" tIns="91425" rIns="91425" bIns="91425" anchor="t" anchorCtr="0">
            <a:noAutofit/>
          </a:bodyPr>
          <a:lstStyle/>
          <a:p>
            <a:pPr marL="457200" lvl="0" indent="-311150" algn="just" rtl="0">
              <a:lnSpc>
                <a:spcPct val="115000"/>
              </a:lnSpc>
              <a:spcBef>
                <a:spcPts val="1500"/>
              </a:spcBef>
              <a:spcAft>
                <a:spcPts val="0"/>
              </a:spcAft>
              <a:buSzPts val="1300"/>
              <a:buFont typeface="Lato"/>
              <a:buAutoNum type="arabicPeriod"/>
            </a:pPr>
            <a:r>
              <a:rPr lang="en" sz="1300">
                <a:highlight>
                  <a:schemeClr val="lt1"/>
                </a:highlight>
                <a:latin typeface="Lato"/>
                <a:ea typeface="Lato"/>
                <a:cs typeface="Lato"/>
                <a:sym typeface="Lato"/>
              </a:rPr>
              <a:t>Data Preprocessing:</a:t>
            </a:r>
            <a:r>
              <a:rPr lang="en" sz="1300" b="0">
                <a:highlight>
                  <a:schemeClr val="lt1"/>
                </a:highlight>
                <a:latin typeface="Lato"/>
                <a:ea typeface="Lato"/>
                <a:cs typeface="Lato"/>
                <a:sym typeface="Lato"/>
              </a:rPr>
              <a:t> Collect historical stock price data from yfinance API. Preprocess the data to clean it, fill missing values, and prepare it for modeling.</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Model Selection:</a:t>
            </a:r>
            <a:r>
              <a:rPr lang="en" sz="1300" b="0">
                <a:highlight>
                  <a:schemeClr val="lt1"/>
                </a:highlight>
                <a:latin typeface="Lato"/>
                <a:ea typeface="Lato"/>
                <a:cs typeface="Lato"/>
                <a:sym typeface="Lato"/>
              </a:rPr>
              <a:t> Choose the appropriate model for stock price prediction. In this case, we will use the fbprophet algorithm.</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Model Training &amp; Testing:</a:t>
            </a:r>
            <a:r>
              <a:rPr lang="en" sz="1300" b="0">
                <a:highlight>
                  <a:schemeClr val="lt1"/>
                </a:highlight>
                <a:latin typeface="Lato"/>
                <a:ea typeface="Lato"/>
                <a:cs typeface="Lato"/>
                <a:sym typeface="Lato"/>
              </a:rPr>
              <a:t> Train the selected model on the prepared data to learn patterns and trends in the data. Test the trained model on a portion of the data that was not used for training to evaluate its accuracy.</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Model Optimization:</a:t>
            </a:r>
            <a:r>
              <a:rPr lang="en" sz="1300" b="0">
                <a:highlight>
                  <a:schemeClr val="lt1"/>
                </a:highlight>
                <a:latin typeface="Lato"/>
                <a:ea typeface="Lato"/>
                <a:cs typeface="Lato"/>
                <a:sym typeface="Lato"/>
              </a:rPr>
              <a:t> Adjust the hyperparameters of the model to improve its performance and accuracy.</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Prediction:</a:t>
            </a:r>
            <a:r>
              <a:rPr lang="en" sz="1300" b="0">
                <a:highlight>
                  <a:schemeClr val="lt1"/>
                </a:highlight>
                <a:latin typeface="Lato"/>
                <a:ea typeface="Lato"/>
                <a:cs typeface="Lato"/>
                <a:sym typeface="Lato"/>
              </a:rPr>
              <a:t> Use the trained and optimized model to make predictions on future stock prices.</a:t>
            </a:r>
            <a:endParaRPr sz="130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Visualization:</a:t>
            </a:r>
            <a:r>
              <a:rPr lang="en" sz="1300" b="0">
                <a:highlight>
                  <a:schemeClr val="lt1"/>
                </a:highlight>
                <a:latin typeface="Lato"/>
                <a:ea typeface="Lato"/>
                <a:cs typeface="Lato"/>
                <a:sym typeface="Lato"/>
              </a:rPr>
              <a:t> Visualize the predicted stock prices and compare them with actual stock prices to evaluate the accuracy of the model.</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Evaluation:</a:t>
            </a:r>
            <a:r>
              <a:rPr lang="en" sz="1300" b="0">
                <a:highlight>
                  <a:schemeClr val="lt1"/>
                </a:highlight>
                <a:latin typeface="Lato"/>
                <a:ea typeface="Lato"/>
                <a:cs typeface="Lato"/>
                <a:sym typeface="Lato"/>
              </a:rPr>
              <a:t> Evaluate the performance of the model using various metrics such as mean absolute error (MAE), mean squared error (MSE), and root mean squared error (RMSE).</a:t>
            </a:r>
            <a:endParaRPr sz="1300" b="0">
              <a:highlight>
                <a:schemeClr val="lt1"/>
              </a:highlight>
              <a:latin typeface="Lato"/>
              <a:ea typeface="Lato"/>
              <a:cs typeface="Lato"/>
              <a:sym typeface="Lato"/>
            </a:endParaRPr>
          </a:p>
          <a:p>
            <a:pPr marL="457200" lvl="0" indent="-311150" algn="just" rtl="0">
              <a:lnSpc>
                <a:spcPct val="115000"/>
              </a:lnSpc>
              <a:spcBef>
                <a:spcPts val="0"/>
              </a:spcBef>
              <a:spcAft>
                <a:spcPts val="0"/>
              </a:spcAft>
              <a:buSzPts val="1300"/>
              <a:buFont typeface="Lato"/>
              <a:buAutoNum type="arabicPeriod"/>
            </a:pPr>
            <a:r>
              <a:rPr lang="en" sz="1300">
                <a:highlight>
                  <a:schemeClr val="lt1"/>
                </a:highlight>
                <a:latin typeface="Lato"/>
                <a:ea typeface="Lato"/>
                <a:cs typeface="Lato"/>
                <a:sym typeface="Lato"/>
              </a:rPr>
              <a:t>Deployment:</a:t>
            </a:r>
            <a:r>
              <a:rPr lang="en" sz="1300" b="0">
                <a:highlight>
                  <a:schemeClr val="lt1"/>
                </a:highlight>
                <a:latin typeface="Lato"/>
                <a:ea typeface="Lato"/>
                <a:cs typeface="Lato"/>
                <a:sym typeface="Lato"/>
              </a:rPr>
              <a:t> Deploy the model to make real-time predictions on new stock price data.</a:t>
            </a:r>
            <a:endParaRPr sz="1700" b="0">
              <a:highlight>
                <a:schemeClr val="lt1"/>
              </a:highlight>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7"/>
        <p:cNvGrpSpPr/>
        <p:nvPr/>
      </p:nvGrpSpPr>
      <p:grpSpPr>
        <a:xfrm>
          <a:off x="0" y="0"/>
          <a:ext cx="0" cy="0"/>
          <a:chOff x="0" y="0"/>
          <a:chExt cx="0" cy="0"/>
        </a:xfrm>
      </p:grpSpPr>
      <p:pic>
        <p:nvPicPr>
          <p:cNvPr id="148" name="Google Shape;148;p25"/>
          <p:cNvPicPr preferRelativeResize="0"/>
          <p:nvPr/>
        </p:nvPicPr>
        <p:blipFill>
          <a:blip r:embed="rId3">
            <a:alphaModFix/>
          </a:blip>
          <a:stretch>
            <a:fillRect/>
          </a:stretch>
        </p:blipFill>
        <p:spPr>
          <a:xfrm>
            <a:off x="1811275" y="152400"/>
            <a:ext cx="5521460" cy="4838699"/>
          </a:xfrm>
          <a:prstGeom prst="rect">
            <a:avLst/>
          </a:prstGeom>
          <a:noFill/>
          <a:ln>
            <a:noFill/>
          </a:ln>
        </p:spPr>
      </p:pic>
      <p:sp>
        <p:nvSpPr>
          <p:cNvPr id="149" name="Google Shape;149;p25"/>
          <p:cNvSpPr txBox="1"/>
          <p:nvPr/>
        </p:nvSpPr>
        <p:spPr>
          <a:xfrm>
            <a:off x="3146100" y="4544700"/>
            <a:ext cx="28518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latin typeface="Lato"/>
                <a:ea typeface="Lato"/>
                <a:cs typeface="Lato"/>
                <a:sym typeface="Lato"/>
              </a:rPr>
              <a:t>Fig. Block Diagram</a:t>
            </a:r>
            <a:endParaRPr sz="17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3"/>
        <p:cNvGrpSpPr/>
        <p:nvPr/>
      </p:nvGrpSpPr>
      <p:grpSpPr>
        <a:xfrm>
          <a:off x="0" y="0"/>
          <a:ext cx="0" cy="0"/>
          <a:chOff x="0" y="0"/>
          <a:chExt cx="0" cy="0"/>
        </a:xfrm>
      </p:grpSpPr>
      <p:sp>
        <p:nvSpPr>
          <p:cNvPr id="154" name="Google Shape;154;p26"/>
          <p:cNvSpPr txBox="1"/>
          <p:nvPr/>
        </p:nvSpPr>
        <p:spPr>
          <a:xfrm>
            <a:off x="3641850" y="4671075"/>
            <a:ext cx="28518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lt1"/>
                </a:solidFill>
                <a:latin typeface="Lato"/>
                <a:ea typeface="Lato"/>
                <a:cs typeface="Lato"/>
                <a:sym typeface="Lato"/>
              </a:rPr>
              <a:t>Fig. Home Page</a:t>
            </a:r>
            <a:endParaRPr sz="1700" b="1">
              <a:solidFill>
                <a:schemeClr val="lt1"/>
              </a:solidFill>
              <a:latin typeface="Lato"/>
              <a:ea typeface="Lato"/>
              <a:cs typeface="Lato"/>
              <a:sym typeface="Lato"/>
            </a:endParaRPr>
          </a:p>
        </p:txBody>
      </p:sp>
      <p:pic>
        <p:nvPicPr>
          <p:cNvPr id="155" name="Google Shape;155;p26"/>
          <p:cNvPicPr preferRelativeResize="0"/>
          <p:nvPr/>
        </p:nvPicPr>
        <p:blipFill>
          <a:blip r:embed="rId3">
            <a:alphaModFix/>
          </a:blip>
          <a:stretch>
            <a:fillRect/>
          </a:stretch>
        </p:blipFill>
        <p:spPr>
          <a:xfrm>
            <a:off x="1284350" y="844225"/>
            <a:ext cx="6575300" cy="3746500"/>
          </a:xfrm>
          <a:prstGeom prst="rect">
            <a:avLst/>
          </a:prstGeom>
          <a:noFill/>
          <a:ln>
            <a:noFill/>
          </a:ln>
        </p:spPr>
      </p:pic>
      <p:sp>
        <p:nvSpPr>
          <p:cNvPr id="156" name="Google Shape;156;p26"/>
          <p:cNvSpPr txBox="1">
            <a:spLocks noGrp="1"/>
          </p:cNvSpPr>
          <p:nvPr>
            <p:ph type="title" idx="4294967295"/>
          </p:nvPr>
        </p:nvSpPr>
        <p:spPr>
          <a:xfrm>
            <a:off x="842550" y="76225"/>
            <a:ext cx="7458900" cy="76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500">
                <a:solidFill>
                  <a:schemeClr val="lt1"/>
                </a:solidFill>
              </a:rPr>
              <a:t>Implementation</a:t>
            </a:r>
            <a:endParaRPr sz="19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0"/>
        <p:cNvGrpSpPr/>
        <p:nvPr/>
      </p:nvGrpSpPr>
      <p:grpSpPr>
        <a:xfrm>
          <a:off x="0" y="0"/>
          <a:ext cx="0" cy="0"/>
          <a:chOff x="0" y="0"/>
          <a:chExt cx="0" cy="0"/>
        </a:xfrm>
      </p:grpSpPr>
      <p:pic>
        <p:nvPicPr>
          <p:cNvPr id="161" name="Google Shape;161;p27"/>
          <p:cNvPicPr preferRelativeResize="0"/>
          <p:nvPr/>
        </p:nvPicPr>
        <p:blipFill>
          <a:blip r:embed="rId3">
            <a:alphaModFix/>
          </a:blip>
          <a:stretch>
            <a:fillRect/>
          </a:stretch>
        </p:blipFill>
        <p:spPr>
          <a:xfrm>
            <a:off x="860600" y="582475"/>
            <a:ext cx="7422799" cy="3735575"/>
          </a:xfrm>
          <a:prstGeom prst="rect">
            <a:avLst/>
          </a:prstGeom>
          <a:noFill/>
          <a:ln>
            <a:noFill/>
          </a:ln>
        </p:spPr>
      </p:pic>
      <p:sp>
        <p:nvSpPr>
          <p:cNvPr id="162" name="Google Shape;162;p27"/>
          <p:cNvSpPr txBox="1"/>
          <p:nvPr/>
        </p:nvSpPr>
        <p:spPr>
          <a:xfrm>
            <a:off x="2880150" y="4380025"/>
            <a:ext cx="3383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lt1"/>
                </a:solidFill>
                <a:latin typeface="Lato"/>
                <a:ea typeface="Lato"/>
                <a:cs typeface="Lato"/>
                <a:sym typeface="Lato"/>
              </a:rPr>
              <a:t>Fig. Predicting the  Closing Price of Tesla Stock</a:t>
            </a:r>
            <a:endParaRPr sz="1500" b="1">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8"/>
          <p:cNvSpPr txBox="1">
            <a:spLocks noGrp="1"/>
          </p:cNvSpPr>
          <p:nvPr>
            <p:ph type="title" idx="4294967295"/>
          </p:nvPr>
        </p:nvSpPr>
        <p:spPr>
          <a:xfrm>
            <a:off x="535775" y="50550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Applications</a:t>
            </a:r>
            <a:endParaRPr sz="2000"/>
          </a:p>
        </p:txBody>
      </p:sp>
      <p:sp>
        <p:nvSpPr>
          <p:cNvPr id="168" name="Google Shape;168;p28"/>
          <p:cNvSpPr txBox="1">
            <a:spLocks noGrp="1"/>
          </p:cNvSpPr>
          <p:nvPr>
            <p:ph type="title" idx="4294967295"/>
          </p:nvPr>
        </p:nvSpPr>
        <p:spPr>
          <a:xfrm>
            <a:off x="535775" y="1273500"/>
            <a:ext cx="7654800" cy="2428200"/>
          </a:xfrm>
          <a:prstGeom prst="rect">
            <a:avLst/>
          </a:prstGeom>
        </p:spPr>
        <p:txBody>
          <a:bodyPr spcFirstLastPara="1" wrap="square" lIns="91425" tIns="91425" rIns="91425" bIns="91425" anchor="t" anchorCtr="0">
            <a:noAutofit/>
          </a:bodyPr>
          <a:lstStyle/>
          <a:p>
            <a:pPr marL="457200" marR="933450" lvl="0" indent="-323850" algn="just" rtl="0">
              <a:spcBef>
                <a:spcPts val="0"/>
              </a:spcBef>
              <a:spcAft>
                <a:spcPts val="0"/>
              </a:spcAft>
              <a:buSzPts val="1500"/>
              <a:buFont typeface="Lato"/>
              <a:buChar char="●"/>
            </a:pPr>
            <a:r>
              <a:rPr lang="en" sz="1500">
                <a:latin typeface="Lato"/>
                <a:ea typeface="Lato"/>
                <a:cs typeface="Lato"/>
                <a:sym typeface="Lato"/>
              </a:rPr>
              <a:t>Investment decision making:</a:t>
            </a:r>
            <a:r>
              <a:rPr lang="en" sz="1500" b="0">
                <a:latin typeface="Lato"/>
                <a:ea typeface="Lato"/>
                <a:cs typeface="Lato"/>
                <a:sym typeface="Lato"/>
              </a:rPr>
              <a:t> Investors can use the predictions generated by the model to make informed decisions about when to buy or sell particular stocks.</a:t>
            </a:r>
            <a:endParaRPr sz="1500" b="0">
              <a:latin typeface="Lato"/>
              <a:ea typeface="Lato"/>
              <a:cs typeface="Lato"/>
              <a:sym typeface="Lato"/>
            </a:endParaRPr>
          </a:p>
          <a:p>
            <a:pPr marL="457200" marR="933450" lvl="0" indent="0" algn="just" rtl="0">
              <a:spcBef>
                <a:spcPts val="0"/>
              </a:spcBef>
              <a:spcAft>
                <a:spcPts val="0"/>
              </a:spcAft>
              <a:buNone/>
            </a:pPr>
            <a:endParaRPr sz="1500" b="0">
              <a:latin typeface="Lato"/>
              <a:ea typeface="Lato"/>
              <a:cs typeface="Lato"/>
              <a:sym typeface="Lato"/>
            </a:endParaRPr>
          </a:p>
          <a:p>
            <a:pPr marL="457200" marR="933450" lvl="0" indent="-323850" algn="just" rtl="0">
              <a:spcBef>
                <a:spcPts val="0"/>
              </a:spcBef>
              <a:spcAft>
                <a:spcPts val="0"/>
              </a:spcAft>
              <a:buSzPts val="1500"/>
              <a:buFont typeface="Lato"/>
              <a:buChar char="●"/>
            </a:pPr>
            <a:r>
              <a:rPr lang="en" sz="1500">
                <a:latin typeface="Lato"/>
                <a:ea typeface="Lato"/>
                <a:cs typeface="Lato"/>
                <a:sym typeface="Lato"/>
              </a:rPr>
              <a:t>Risk management:</a:t>
            </a:r>
            <a:r>
              <a:rPr lang="en" sz="1500" b="0">
                <a:latin typeface="Lato"/>
                <a:ea typeface="Lato"/>
                <a:cs typeface="Lato"/>
                <a:sym typeface="Lato"/>
              </a:rPr>
              <a:t> Financial institutions and traders can use the predictions to better manage risks associated with their investments.</a:t>
            </a:r>
            <a:endParaRPr sz="1500" b="0">
              <a:latin typeface="Lato"/>
              <a:ea typeface="Lato"/>
              <a:cs typeface="Lato"/>
              <a:sym typeface="Lato"/>
            </a:endParaRPr>
          </a:p>
          <a:p>
            <a:pPr marL="457200" marR="933450" lvl="0" indent="0" algn="just" rtl="0">
              <a:spcBef>
                <a:spcPts val="0"/>
              </a:spcBef>
              <a:spcAft>
                <a:spcPts val="0"/>
              </a:spcAft>
              <a:buNone/>
            </a:pPr>
            <a:endParaRPr sz="1500" b="0">
              <a:latin typeface="Lato"/>
              <a:ea typeface="Lato"/>
              <a:cs typeface="Lato"/>
              <a:sym typeface="Lato"/>
            </a:endParaRPr>
          </a:p>
          <a:p>
            <a:pPr marL="457200" marR="933450" lvl="0" indent="-323850" algn="just" rtl="0">
              <a:spcBef>
                <a:spcPts val="0"/>
              </a:spcBef>
              <a:spcAft>
                <a:spcPts val="0"/>
              </a:spcAft>
              <a:buSzPts val="1500"/>
              <a:buFont typeface="Lato"/>
              <a:buChar char="●"/>
            </a:pPr>
            <a:r>
              <a:rPr lang="en" sz="1500">
                <a:latin typeface="Lato"/>
                <a:ea typeface="Lato"/>
                <a:cs typeface="Lato"/>
                <a:sym typeface="Lato"/>
              </a:rPr>
              <a:t>Trading strategies:</a:t>
            </a:r>
            <a:r>
              <a:rPr lang="en" sz="1500" b="0">
                <a:latin typeface="Lato"/>
                <a:ea typeface="Lato"/>
                <a:cs typeface="Lato"/>
                <a:sym typeface="Lato"/>
              </a:rPr>
              <a:t> The predictions can be used to develop trading strategies for short-term and long-term investments.</a:t>
            </a:r>
            <a:endParaRPr sz="1500" b="0">
              <a:latin typeface="Lato"/>
              <a:ea typeface="Lato"/>
              <a:cs typeface="Lato"/>
              <a:sym typeface="Lato"/>
            </a:endParaRPr>
          </a:p>
          <a:p>
            <a:pPr marL="457200" marR="933450" lvl="0" indent="0" algn="just" rtl="0">
              <a:spcBef>
                <a:spcPts val="0"/>
              </a:spcBef>
              <a:spcAft>
                <a:spcPts val="0"/>
              </a:spcAft>
              <a:buNone/>
            </a:pPr>
            <a:endParaRPr sz="1500" b="0">
              <a:latin typeface="Lato"/>
              <a:ea typeface="Lato"/>
              <a:cs typeface="Lato"/>
              <a:sym typeface="Lato"/>
            </a:endParaRPr>
          </a:p>
          <a:p>
            <a:pPr marL="457200" marR="933450" lvl="0" indent="-323850" algn="just" rtl="0">
              <a:spcBef>
                <a:spcPts val="0"/>
              </a:spcBef>
              <a:spcAft>
                <a:spcPts val="0"/>
              </a:spcAft>
              <a:buSzPts val="1500"/>
              <a:buFont typeface="Lato"/>
              <a:buChar char="●"/>
            </a:pPr>
            <a:r>
              <a:rPr lang="en" sz="1500">
                <a:latin typeface="Lato"/>
                <a:ea typeface="Lato"/>
                <a:cs typeface="Lato"/>
                <a:sym typeface="Lato"/>
              </a:rPr>
              <a:t>Portfolio optimization:</a:t>
            </a:r>
            <a:r>
              <a:rPr lang="en" sz="1500" b="0">
                <a:latin typeface="Lato"/>
                <a:ea typeface="Lato"/>
                <a:cs typeface="Lato"/>
                <a:sym typeface="Lato"/>
              </a:rPr>
              <a:t> The model can help optimize investment portfolios by predicting which stocks will perform well in the future.</a:t>
            </a:r>
            <a:endParaRPr sz="1500" b="0">
              <a:latin typeface="Lato"/>
              <a:ea typeface="Lato"/>
              <a:cs typeface="Lato"/>
              <a:sym typeface="Lato"/>
            </a:endParaRPr>
          </a:p>
          <a:p>
            <a:pPr marL="457200" marR="933450" lvl="0" indent="0" algn="just" rtl="0">
              <a:spcBef>
                <a:spcPts val="0"/>
              </a:spcBef>
              <a:spcAft>
                <a:spcPts val="0"/>
              </a:spcAft>
              <a:buNone/>
            </a:pPr>
            <a:endParaRPr sz="1500" b="0">
              <a:latin typeface="Lato"/>
              <a:ea typeface="Lato"/>
              <a:cs typeface="Lato"/>
              <a:sym typeface="Lato"/>
            </a:endParaRPr>
          </a:p>
          <a:p>
            <a:pPr marL="457200" marR="933450" lvl="0" indent="-323850" algn="just" rtl="0">
              <a:spcBef>
                <a:spcPts val="0"/>
              </a:spcBef>
              <a:spcAft>
                <a:spcPts val="0"/>
              </a:spcAft>
              <a:buSzPts val="1500"/>
              <a:buFont typeface="Lato"/>
              <a:buChar char="●"/>
            </a:pPr>
            <a:r>
              <a:rPr lang="en" sz="1500">
                <a:latin typeface="Lato"/>
                <a:ea typeface="Lato"/>
                <a:cs typeface="Lato"/>
                <a:sym typeface="Lato"/>
              </a:rPr>
              <a:t>Research:</a:t>
            </a:r>
            <a:r>
              <a:rPr lang="en" sz="1500" b="0">
                <a:latin typeface="Lato"/>
                <a:ea typeface="Lato"/>
                <a:cs typeface="Lato"/>
                <a:sym typeface="Lato"/>
              </a:rPr>
              <a:t> The model can be used to conduct research into financial markets, investor behavior, and other related areas.</a:t>
            </a:r>
            <a:endParaRPr sz="1500" b="0">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9"/>
          <p:cNvSpPr txBox="1">
            <a:spLocks noGrp="1"/>
          </p:cNvSpPr>
          <p:nvPr>
            <p:ph type="title" idx="4294967295"/>
          </p:nvPr>
        </p:nvSpPr>
        <p:spPr>
          <a:xfrm>
            <a:off x="535775" y="257625"/>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Future Scope</a:t>
            </a:r>
            <a:endParaRPr sz="2000"/>
          </a:p>
        </p:txBody>
      </p:sp>
      <p:sp>
        <p:nvSpPr>
          <p:cNvPr id="174" name="Google Shape;174;p29"/>
          <p:cNvSpPr txBox="1">
            <a:spLocks noGrp="1"/>
          </p:cNvSpPr>
          <p:nvPr>
            <p:ph type="title" idx="4294967295"/>
          </p:nvPr>
        </p:nvSpPr>
        <p:spPr>
          <a:xfrm>
            <a:off x="535775" y="790150"/>
            <a:ext cx="8229300" cy="2428200"/>
          </a:xfrm>
          <a:prstGeom prst="rect">
            <a:avLst/>
          </a:prstGeom>
        </p:spPr>
        <p:txBody>
          <a:bodyPr spcFirstLastPara="1" wrap="square" lIns="91425" tIns="91425" rIns="91425" bIns="91425" anchor="t" anchorCtr="0">
            <a:noAutofit/>
          </a:bodyPr>
          <a:lstStyle/>
          <a:p>
            <a:pPr marL="457200" marR="933450" lvl="0" indent="-317500" algn="just" rtl="0">
              <a:lnSpc>
                <a:spcPct val="150000"/>
              </a:lnSpc>
              <a:spcBef>
                <a:spcPts val="805"/>
              </a:spcBef>
              <a:spcAft>
                <a:spcPts val="0"/>
              </a:spcAft>
              <a:buSzPts val="1400"/>
              <a:buFont typeface="Lato"/>
              <a:buChar char="●"/>
            </a:pPr>
            <a:r>
              <a:rPr lang="en" sz="1400" b="0">
                <a:latin typeface="Lato"/>
                <a:ea typeface="Lato"/>
                <a:cs typeface="Lato"/>
                <a:sym typeface="Lato"/>
              </a:rPr>
              <a:t>Finding a way to incorporate Indian Stock market data(NSE, BSE) in the model to yield profits and help the Indian Economy.</a:t>
            </a:r>
            <a:endParaRPr sz="1400" b="0">
              <a:latin typeface="Lato"/>
              <a:ea typeface="Lato"/>
              <a:cs typeface="Lato"/>
              <a:sym typeface="Lato"/>
            </a:endParaRPr>
          </a:p>
          <a:p>
            <a:pPr marL="457200" marR="933450" lvl="0" indent="-317500" algn="just" rtl="0">
              <a:lnSpc>
                <a:spcPct val="150000"/>
              </a:lnSpc>
              <a:spcBef>
                <a:spcPts val="0"/>
              </a:spcBef>
              <a:spcAft>
                <a:spcPts val="0"/>
              </a:spcAft>
              <a:buSzPts val="1400"/>
              <a:buFont typeface="Lato"/>
              <a:buChar char="●"/>
            </a:pPr>
            <a:r>
              <a:rPr lang="en" sz="1400" b="0">
                <a:latin typeface="Lato"/>
                <a:ea typeface="Lato"/>
                <a:cs typeface="Lato"/>
                <a:sym typeface="Lato"/>
              </a:rPr>
              <a:t>Incorporating more features and data sources such as economic indicators, news sentiment analysis, and market trends could improve the accuracy of the predictions.</a:t>
            </a:r>
            <a:endParaRPr sz="1400" b="0">
              <a:latin typeface="Lato"/>
              <a:ea typeface="Lato"/>
              <a:cs typeface="Lato"/>
              <a:sym typeface="Lato"/>
            </a:endParaRPr>
          </a:p>
          <a:p>
            <a:pPr marL="457200" marR="933450" lvl="0" indent="-317500" algn="just" rtl="0">
              <a:lnSpc>
                <a:spcPct val="150000"/>
              </a:lnSpc>
              <a:spcBef>
                <a:spcPts val="0"/>
              </a:spcBef>
              <a:spcAft>
                <a:spcPts val="0"/>
              </a:spcAft>
              <a:buSzPts val="1400"/>
              <a:buFont typeface="Lato"/>
              <a:buChar char="●"/>
            </a:pPr>
            <a:r>
              <a:rPr lang="en" sz="1400" b="0">
                <a:latin typeface="Lato"/>
                <a:ea typeface="Lato"/>
                <a:cs typeface="Lato"/>
                <a:sym typeface="Lato"/>
              </a:rPr>
              <a:t>Implementing more sophisticated hyperparameter tuning techniques, such as Bayesian optimization or genetic algorithms, may help optimize the model's parameters and improve its performance.</a:t>
            </a:r>
            <a:endParaRPr sz="1400" b="0">
              <a:latin typeface="Lato"/>
              <a:ea typeface="Lato"/>
              <a:cs typeface="Lato"/>
              <a:sym typeface="Lato"/>
            </a:endParaRPr>
          </a:p>
          <a:p>
            <a:pPr marL="457200" marR="933450" lvl="0" indent="-317500" algn="just" rtl="0">
              <a:lnSpc>
                <a:spcPct val="150000"/>
              </a:lnSpc>
              <a:spcBef>
                <a:spcPts val="0"/>
              </a:spcBef>
              <a:spcAft>
                <a:spcPts val="0"/>
              </a:spcAft>
              <a:buSzPts val="1400"/>
              <a:buFont typeface="Lato"/>
              <a:buChar char="●"/>
            </a:pPr>
            <a:r>
              <a:rPr lang="en" sz="1400" b="0">
                <a:latin typeface="Lato"/>
                <a:ea typeface="Lato"/>
                <a:cs typeface="Lato"/>
                <a:sym typeface="Lato"/>
              </a:rPr>
              <a:t>Developing a more robust backtesting framework to evaluate the model's performance on historical data and assess its ability to generate profitable trading strategies.</a:t>
            </a:r>
            <a:endParaRPr sz="1400" b="0">
              <a:latin typeface="Lato"/>
              <a:ea typeface="Lato"/>
              <a:cs typeface="Lato"/>
              <a:sym typeface="Lato"/>
            </a:endParaRPr>
          </a:p>
          <a:p>
            <a:pPr marL="457200" marR="933450" lvl="0" indent="-317500" algn="just" rtl="0">
              <a:lnSpc>
                <a:spcPct val="150000"/>
              </a:lnSpc>
              <a:spcBef>
                <a:spcPts val="0"/>
              </a:spcBef>
              <a:spcAft>
                <a:spcPts val="0"/>
              </a:spcAft>
              <a:buSzPts val="1400"/>
              <a:buFont typeface="Lato"/>
              <a:buChar char="●"/>
            </a:pPr>
            <a:r>
              <a:rPr lang="en" sz="1400" b="0">
                <a:latin typeface="Lato"/>
                <a:ea typeface="Lato"/>
                <a:cs typeface="Lato"/>
                <a:sym typeface="Lato"/>
              </a:rPr>
              <a:t>Deploying the model in a live trading environment and monitoring its performance over time can help identify areas for further improvement and refinement.</a:t>
            </a:r>
            <a:endParaRPr sz="1400" b="0">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title" idx="4294967295"/>
          </p:nvPr>
        </p:nvSpPr>
        <p:spPr>
          <a:xfrm>
            <a:off x="535775" y="50550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Conclusion</a:t>
            </a:r>
            <a:endParaRPr sz="2000"/>
          </a:p>
        </p:txBody>
      </p:sp>
      <p:sp>
        <p:nvSpPr>
          <p:cNvPr id="180" name="Google Shape;180;p30"/>
          <p:cNvSpPr txBox="1">
            <a:spLocks noGrp="1"/>
          </p:cNvSpPr>
          <p:nvPr>
            <p:ph type="title" idx="4294967295"/>
          </p:nvPr>
        </p:nvSpPr>
        <p:spPr>
          <a:xfrm>
            <a:off x="535775" y="1273500"/>
            <a:ext cx="7654800" cy="2428200"/>
          </a:xfrm>
          <a:prstGeom prst="rect">
            <a:avLst/>
          </a:prstGeom>
        </p:spPr>
        <p:txBody>
          <a:bodyPr spcFirstLastPara="1" wrap="square" lIns="91425" tIns="91425" rIns="91425" bIns="91425" anchor="t" anchorCtr="0">
            <a:noAutofit/>
          </a:bodyPr>
          <a:lstStyle/>
          <a:p>
            <a:pPr marL="457200" marR="1021080" lvl="0" indent="-323850" algn="just" rtl="0">
              <a:lnSpc>
                <a:spcPct val="115000"/>
              </a:lnSpc>
              <a:spcBef>
                <a:spcPts val="0"/>
              </a:spcBef>
              <a:spcAft>
                <a:spcPts val="0"/>
              </a:spcAft>
              <a:buSzPts val="1500"/>
              <a:buFont typeface="Lato"/>
              <a:buChar char="●"/>
            </a:pPr>
            <a:r>
              <a:rPr lang="en" sz="1500" b="0">
                <a:latin typeface="Lato"/>
                <a:ea typeface="Lato"/>
                <a:cs typeface="Lato"/>
                <a:sym typeface="Lato"/>
              </a:rPr>
              <a:t>The system offers high reliability, accuracy, efficacy, and robustness, with less processing time, smaller error, and lower cost.</a:t>
            </a:r>
            <a:endParaRPr sz="1500" b="0">
              <a:latin typeface="Lato"/>
              <a:ea typeface="Lato"/>
              <a:cs typeface="Lato"/>
              <a:sym typeface="Lato"/>
            </a:endParaRPr>
          </a:p>
          <a:p>
            <a:pPr marL="798830" marR="1021080" lvl="0" indent="0" algn="just" rtl="0">
              <a:lnSpc>
                <a:spcPct val="115000"/>
              </a:lnSpc>
              <a:spcBef>
                <a:spcPts val="0"/>
              </a:spcBef>
              <a:spcAft>
                <a:spcPts val="0"/>
              </a:spcAft>
              <a:buNone/>
            </a:pPr>
            <a:endParaRPr sz="1500" b="0">
              <a:latin typeface="Lato"/>
              <a:ea typeface="Lato"/>
              <a:cs typeface="Lato"/>
              <a:sym typeface="Lato"/>
            </a:endParaRPr>
          </a:p>
          <a:p>
            <a:pPr marL="457200" marR="1021080" lvl="0" indent="-323850" algn="just" rtl="0">
              <a:lnSpc>
                <a:spcPct val="115000"/>
              </a:lnSpc>
              <a:spcBef>
                <a:spcPts val="0"/>
              </a:spcBef>
              <a:spcAft>
                <a:spcPts val="0"/>
              </a:spcAft>
              <a:buSzPts val="1500"/>
              <a:buFont typeface="Lato"/>
              <a:buChar char="●"/>
            </a:pPr>
            <a:r>
              <a:rPr lang="en" sz="1500" b="0">
                <a:latin typeface="Lato"/>
                <a:ea typeface="Lato"/>
                <a:cs typeface="Lato"/>
                <a:sym typeface="Lato"/>
              </a:rPr>
              <a:t>The application of Facebook's Time Series forecasting algorithm Prophet in predicting stock market prices of US-based companies in real-time using multivariate, single-step forecasting strategy shows promising results for future optimization and improvements.</a:t>
            </a:r>
            <a:endParaRPr sz="1500" b="0">
              <a:highlight>
                <a:schemeClr val="lt1"/>
              </a:highlight>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4"/>
          <p:cNvSpPr txBox="1">
            <a:spLocks noGrp="1"/>
          </p:cNvSpPr>
          <p:nvPr>
            <p:ph type="title" idx="4294967295"/>
          </p:nvPr>
        </p:nvSpPr>
        <p:spPr>
          <a:xfrm>
            <a:off x="535775" y="35330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dirty="0">
                <a:solidFill>
                  <a:schemeClr val="dk1"/>
                </a:solidFill>
              </a:rPr>
              <a:t>Contents</a:t>
            </a:r>
            <a:endParaRPr sz="2400" dirty="0"/>
          </a:p>
        </p:txBody>
      </p:sp>
      <p:sp>
        <p:nvSpPr>
          <p:cNvPr id="2" name="TextBox 1">
            <a:extLst>
              <a:ext uri="{FF2B5EF4-FFF2-40B4-BE49-F238E27FC236}">
                <a16:creationId xmlns:a16="http://schemas.microsoft.com/office/drawing/2014/main" id="{C8212C23-C046-06B1-FB3A-B770987829FA}"/>
              </a:ext>
            </a:extLst>
          </p:cNvPr>
          <p:cNvSpPr txBox="1"/>
          <p:nvPr/>
        </p:nvSpPr>
        <p:spPr>
          <a:xfrm>
            <a:off x="659218" y="1121300"/>
            <a:ext cx="3374065" cy="3139321"/>
          </a:xfrm>
          <a:prstGeom prst="rect">
            <a:avLst/>
          </a:prstGeom>
          <a:noFill/>
        </p:spPr>
        <p:txBody>
          <a:bodyPr wrap="square" rtlCol="0">
            <a:spAutoFit/>
          </a:bodyPr>
          <a:lstStyle/>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Abstract</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Problem Statement</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Introduction</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Literature Survey</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Modules Specification</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Methodology</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Implementation</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Applications</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Future Scope</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Conclusion</a:t>
            </a:r>
          </a:p>
          <a:p>
            <a:pPr marL="285750" indent="-285750" algn="just">
              <a:buFont typeface="Wingdings" panose="05000000000000000000" pitchFamily="2" charset="2"/>
              <a:buChar char="q"/>
            </a:pPr>
            <a:r>
              <a:rPr lang="en-US" sz="1800" dirty="0">
                <a:latin typeface="Arial" panose="020B0604020202020204" pitchFamily="34" charset="0"/>
                <a:cs typeface="Arial" panose="020B0604020202020204" pitchFamily="34" charset="0"/>
              </a:rPr>
              <a:t>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title" idx="4294967295"/>
          </p:nvPr>
        </p:nvSpPr>
        <p:spPr>
          <a:xfrm>
            <a:off x="535775" y="505500"/>
            <a:ext cx="74589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dirty="0">
                <a:solidFill>
                  <a:schemeClr val="dk1"/>
                </a:solidFill>
              </a:rPr>
              <a:t>References</a:t>
            </a:r>
            <a:endParaRPr sz="2000" dirty="0"/>
          </a:p>
        </p:txBody>
      </p:sp>
      <p:sp>
        <p:nvSpPr>
          <p:cNvPr id="180" name="Google Shape;180;p30"/>
          <p:cNvSpPr txBox="1">
            <a:spLocks noGrp="1"/>
          </p:cNvSpPr>
          <p:nvPr>
            <p:ph type="title" idx="4294967295"/>
          </p:nvPr>
        </p:nvSpPr>
        <p:spPr>
          <a:xfrm>
            <a:off x="535775" y="1273500"/>
            <a:ext cx="7654800" cy="2428200"/>
          </a:xfrm>
          <a:prstGeom prst="rect">
            <a:avLst/>
          </a:prstGeom>
        </p:spPr>
        <p:txBody>
          <a:bodyPr spcFirstLastPara="1" wrap="square" lIns="91425" tIns="91425" rIns="91425" bIns="91425" anchor="t" anchorCtr="0">
            <a:noAutofit/>
          </a:bodyPr>
          <a:lstStyle/>
          <a:p>
            <a:pPr marL="342900" marR="590550" algn="just" rtl="0" fontAlgn="base">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1. B. N. Varaprasad, C. Kundan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Kanth</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G. Jeevan and Y. K.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Chakravarti</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"Stock Price Prediction using Machine Learning," 2022 International Conference on Electronics and Renewable Systems (ICEARS), Tuticorin, India, 2022, pp. 1309-1313,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doi</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10.1109/ICEARS53579.2022.9752248.</a:t>
            </a:r>
            <a:br>
              <a:rPr lang="en-US" sz="1100" b="0" dirty="0">
                <a:solidFill>
                  <a:srgbClr val="000000"/>
                </a:solidFill>
                <a:latin typeface="Times New Roman" panose="02020603050405020304" pitchFamily="18" charset="0"/>
                <a:cs typeface="Times New Roman" panose="02020603050405020304" pitchFamily="18" charset="0"/>
              </a:rPr>
            </a:br>
            <a:br>
              <a:rPr lang="en-US" sz="1100" b="0" dirty="0">
                <a:solidFill>
                  <a:srgbClr val="000000"/>
                </a:solidFill>
                <a:latin typeface="Times New Roman" panose="02020603050405020304" pitchFamily="18" charset="0"/>
                <a:cs typeface="Times New Roman" panose="02020603050405020304" pitchFamily="18" charset="0"/>
              </a:rPr>
            </a:br>
            <a:r>
              <a:rPr lang="en-US" sz="1100" b="0" dirty="0">
                <a:solidFill>
                  <a:srgbClr val="000000"/>
                </a:solidFill>
                <a:latin typeface="Times New Roman" panose="02020603050405020304" pitchFamily="18" charset="0"/>
                <a:cs typeface="Times New Roman" panose="02020603050405020304" pitchFamily="18" charset="0"/>
              </a:rPr>
              <a:t>2. </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S.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Sarode</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H. G. Tolani, P. Kak and C. S.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Lifna</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"Stock Price Prediction Using Machine Learning </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r>
              <a:rPr lang="en-US" sz="1100" b="0" i="0" u="none" strike="noStrike" dirty="0">
                <a:solidFill>
                  <a:srgbClr val="000000"/>
                </a:solidFill>
                <a:effectLst/>
                <a:latin typeface="Times New Roman" panose="02020603050405020304" pitchFamily="18" charset="0"/>
                <a:cs typeface="Times New Roman" panose="02020603050405020304" pitchFamily="18" charset="0"/>
              </a:rPr>
              <a:t>Techniques," 2019 International Conference on Intelligent Sustainable Systems (ICISS),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Palladam</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India, 2019, pp. 177-181,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doi</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10.1109/ISS1.2019.8907958.</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r>
              <a:rPr lang="en-US" sz="1100" b="0" i="0" u="none" strike="noStrike" dirty="0">
                <a:solidFill>
                  <a:srgbClr val="000000"/>
                </a:solidFill>
                <a:effectLst/>
                <a:latin typeface="Times New Roman" panose="02020603050405020304" pitchFamily="18" charset="0"/>
                <a:cs typeface="Times New Roman" panose="02020603050405020304" pitchFamily="18" charset="0"/>
              </a:rPr>
              <a:t>3. N. Harish, H.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Likith</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G.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Yashwanth</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N. Krishnaswamy,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Eshanya</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and G. L. Sunil, "Stock Index Probability Prediction using the FB Prophet Model," 2022 International Conference on Futuristic Technologies (INCOFT), Belgaum, India, 2022, pp. 1-5,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doi</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10.1109/INCOFT55651.2022.10094384.</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r>
              <a:rPr lang="en-US" sz="1100" b="0" i="0" u="none" strike="noStrike" dirty="0">
                <a:solidFill>
                  <a:srgbClr val="000000"/>
                </a:solidFill>
                <a:effectLst/>
                <a:latin typeface="Times New Roman" panose="02020603050405020304" pitchFamily="18" charset="0"/>
                <a:cs typeface="Times New Roman" panose="02020603050405020304" pitchFamily="18" charset="0"/>
              </a:rPr>
              <a:t>4. Kumar L, Soni S, Sharma S et al. Stock Price Analysis and Prediction using Facebook Prophet Model with Python. J Adv Res Model Simul 2020; 2(2): 15-17.</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r>
              <a:rPr lang="en-US" sz="1100" b="0" i="0" u="none" strike="noStrike" dirty="0">
                <a:solidFill>
                  <a:srgbClr val="000000"/>
                </a:solidFill>
                <a:effectLst/>
                <a:latin typeface="Times New Roman" panose="02020603050405020304" pitchFamily="18" charset="0"/>
                <a:cs typeface="Times New Roman" panose="02020603050405020304" pitchFamily="18" charset="0"/>
              </a:rPr>
              <a:t>Mehar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Vijh</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Deeksha Chandola, Vinay Anand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Tikkiwal</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Arun Kumar, Stock Closing Price Prediction using Machine Learning Techniques, Procedia Computer Science, Volume 167, 2020, Pages 599-606, ISSN 1877-0509.</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r>
              <a:rPr lang="en-US" sz="1100" b="0" i="0" u="none" strike="noStrike" dirty="0">
                <a:solidFill>
                  <a:srgbClr val="000000"/>
                </a:solidFill>
                <a:effectLst/>
                <a:latin typeface="Times New Roman" panose="02020603050405020304" pitchFamily="18" charset="0"/>
                <a:cs typeface="Times New Roman" panose="02020603050405020304" pitchFamily="18" charset="0"/>
              </a:rPr>
              <a:t>5. K. Prakhar, S. S, S. E, K. M and S. K. B, "Effective Stock Price Prediction using Time Series Forecasting," 2022 6th International Conference on Trends in Electronics and Informatics (ICOEI), Tirunelveli, India, 2022, pp. 1636-1640, </a:t>
            </a:r>
            <a:r>
              <a:rPr lang="en-US" sz="1100" b="0" i="0" u="none" strike="noStrike" dirty="0" err="1">
                <a:solidFill>
                  <a:srgbClr val="000000"/>
                </a:solidFill>
                <a:effectLst/>
                <a:latin typeface="Times New Roman" panose="02020603050405020304" pitchFamily="18" charset="0"/>
                <a:cs typeface="Times New Roman" panose="02020603050405020304" pitchFamily="18" charset="0"/>
              </a:rPr>
              <a:t>doi</a:t>
            </a:r>
            <a:r>
              <a:rPr lang="en-US" sz="1100" b="0" i="0" u="none" strike="noStrike" dirty="0">
                <a:solidFill>
                  <a:srgbClr val="000000"/>
                </a:solidFill>
                <a:effectLst/>
                <a:latin typeface="Times New Roman" panose="02020603050405020304" pitchFamily="18" charset="0"/>
                <a:cs typeface="Times New Roman" panose="02020603050405020304" pitchFamily="18" charset="0"/>
              </a:rPr>
              <a:t>: 10.1109/ICOEI53556.2022.9776830.</a:t>
            </a:r>
            <a:br>
              <a:rPr lang="en-US" sz="1100" b="0" i="0" u="none" strike="noStrike" dirty="0">
                <a:solidFill>
                  <a:srgbClr val="000000"/>
                </a:solidFill>
                <a:effectLst/>
                <a:latin typeface="Times New Roman" panose="02020603050405020304" pitchFamily="18" charset="0"/>
                <a:cs typeface="Times New Roman" panose="02020603050405020304" pitchFamily="18" charset="0"/>
              </a:rPr>
            </a:br>
            <a:endParaRPr sz="1100" b="0" dirty="0">
              <a:highlight>
                <a:schemeClr val="lt1"/>
              </a:highlight>
              <a:latin typeface="Times New Roman" panose="02020603050405020304" pitchFamily="18" charset="0"/>
              <a:ea typeface="Lato"/>
              <a:cs typeface="Times New Roman" panose="02020603050405020304" pitchFamily="18" charset="0"/>
              <a:sym typeface="Lato"/>
            </a:endParaRPr>
          </a:p>
        </p:txBody>
      </p:sp>
    </p:spTree>
    <p:extLst>
      <p:ext uri="{BB962C8B-B14F-4D97-AF65-F5344CB8AC3E}">
        <p14:creationId xmlns:p14="http://schemas.microsoft.com/office/powerpoint/2010/main" val="1864461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pic>
        <p:nvPicPr>
          <p:cNvPr id="185" name="Google Shape;185;p31"/>
          <p:cNvPicPr preferRelativeResize="0"/>
          <p:nvPr/>
        </p:nvPicPr>
        <p:blipFill>
          <a:blip r:embed="rId3">
            <a:alphaModFix/>
          </a:blip>
          <a:stretch>
            <a:fillRect/>
          </a:stretch>
        </p:blipFill>
        <p:spPr>
          <a:xfrm>
            <a:off x="592038" y="1805125"/>
            <a:ext cx="7959926" cy="1533250"/>
          </a:xfrm>
          <a:prstGeom prst="rect">
            <a:avLst/>
          </a:prstGeom>
          <a:noFill/>
          <a:ln>
            <a:noFill/>
          </a:ln>
        </p:spPr>
      </p:pic>
      <p:sp>
        <p:nvSpPr>
          <p:cNvPr id="186" name="Google Shape;186;p31"/>
          <p:cNvSpPr/>
          <p:nvPr/>
        </p:nvSpPr>
        <p:spPr>
          <a:xfrm>
            <a:off x="1461975" y="2147650"/>
            <a:ext cx="6220056" cy="848200"/>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chemeClr val="lt2"/>
                </a:solidFill>
                <a:latin typeface="Arial"/>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idx="4294967295"/>
          </p:nvPr>
        </p:nvSpPr>
        <p:spPr>
          <a:xfrm>
            <a:off x="535775" y="3026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Abstract</a:t>
            </a:r>
            <a:endParaRPr sz="2400"/>
          </a:p>
        </p:txBody>
      </p:sp>
      <p:sp>
        <p:nvSpPr>
          <p:cNvPr id="87" name="Google Shape;87;p15"/>
          <p:cNvSpPr txBox="1">
            <a:spLocks noGrp="1"/>
          </p:cNvSpPr>
          <p:nvPr>
            <p:ph type="title" idx="4294967295"/>
          </p:nvPr>
        </p:nvSpPr>
        <p:spPr>
          <a:xfrm>
            <a:off x="535775" y="1070650"/>
            <a:ext cx="7907100" cy="2428200"/>
          </a:xfrm>
          <a:prstGeom prst="rect">
            <a:avLst/>
          </a:prstGeom>
        </p:spPr>
        <p:txBody>
          <a:bodyPr spcFirstLastPara="1" wrap="square" lIns="91425" tIns="91425" rIns="91425" bIns="91425" anchor="t" anchorCtr="0">
            <a:noAutofit/>
          </a:bodyPr>
          <a:lstStyle/>
          <a:p>
            <a:pPr marL="0" marR="570230" lvl="0" indent="0" algn="just" rtl="0">
              <a:lnSpc>
                <a:spcPct val="127916"/>
              </a:lnSpc>
              <a:spcBef>
                <a:spcPts val="0"/>
              </a:spcBef>
              <a:spcAft>
                <a:spcPts val="0"/>
              </a:spcAft>
              <a:buNone/>
            </a:pPr>
            <a:r>
              <a:rPr lang="en" sz="1400" b="0">
                <a:latin typeface="Lato"/>
                <a:ea typeface="Lato"/>
                <a:cs typeface="Lato"/>
                <a:sym typeface="Lato"/>
              </a:rPr>
              <a:t>This project investigates the usage of Python and fbprophet for stock price prediction. It outlines the approach used to create the prediction model after reviewing relevant literature on stock price prediction. The fbprophet model was trained using historical stock prices and technical indicators as inputs, and its accuracy was evaluated using new data. It provides a thorough overview of the numerous machine learning methods, such as additive regression models and time series analysis, that are used to forecast stock prices. The findings reveal that the fbprophet model predicts stock values well, even beating other machine learning models in several circumstances. In addition, utilizing historical stock market data and the fbprophet model, the research provides a methodology for projecting stock market trends based on technical analysis. The results show that the fbprophet model has a high potential for short-term stock market trend prediction, which can assist financial professionals make better judgements about stock purchases and sales.</a:t>
            </a:r>
            <a:endParaRPr sz="2500" b="0">
              <a:highlight>
                <a:schemeClr val="lt1"/>
              </a:highlight>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6"/>
          <p:cNvSpPr txBox="1">
            <a:spLocks noGrp="1"/>
          </p:cNvSpPr>
          <p:nvPr>
            <p:ph type="title" idx="4294967295"/>
          </p:nvPr>
        </p:nvSpPr>
        <p:spPr>
          <a:xfrm>
            <a:off x="535775" y="538125"/>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Problem Statement</a:t>
            </a:r>
            <a:endParaRPr sz="2400"/>
          </a:p>
        </p:txBody>
      </p:sp>
      <p:sp>
        <p:nvSpPr>
          <p:cNvPr id="93" name="Google Shape;93;p16"/>
          <p:cNvSpPr txBox="1">
            <a:spLocks noGrp="1"/>
          </p:cNvSpPr>
          <p:nvPr>
            <p:ph type="title" idx="4294967295"/>
          </p:nvPr>
        </p:nvSpPr>
        <p:spPr>
          <a:xfrm>
            <a:off x="535775" y="1357650"/>
            <a:ext cx="6687000" cy="2428200"/>
          </a:xfrm>
          <a:prstGeom prst="rect">
            <a:avLst/>
          </a:prstGeom>
        </p:spPr>
        <p:txBody>
          <a:bodyPr spcFirstLastPara="1" wrap="square" lIns="91425" tIns="91425" rIns="91425" bIns="91425" anchor="t" anchorCtr="0">
            <a:noAutofit/>
          </a:bodyPr>
          <a:lstStyle/>
          <a:p>
            <a:pPr marL="457200" lvl="0" indent="-336550" algn="just" rtl="0">
              <a:lnSpc>
                <a:spcPct val="115000"/>
              </a:lnSpc>
              <a:spcBef>
                <a:spcPts val="0"/>
              </a:spcBef>
              <a:spcAft>
                <a:spcPts val="0"/>
              </a:spcAft>
              <a:buSzPts val="1700"/>
              <a:buFont typeface="Lato"/>
              <a:buChar char="●"/>
            </a:pPr>
            <a:r>
              <a:rPr lang="en" sz="1700" b="0">
                <a:highlight>
                  <a:schemeClr val="lt1"/>
                </a:highlight>
                <a:latin typeface="Lato"/>
                <a:ea typeface="Lato"/>
                <a:cs typeface="Lato"/>
                <a:sym typeface="Lato"/>
              </a:rPr>
              <a:t>Investors face significant challenges in predicting future stock prices due to the inherent unpredictability of the stock market. </a:t>
            </a:r>
            <a:endParaRPr sz="1700" b="0">
              <a:highlight>
                <a:schemeClr val="lt1"/>
              </a:highlight>
              <a:latin typeface="Lato"/>
              <a:ea typeface="Lato"/>
              <a:cs typeface="Lato"/>
              <a:sym typeface="Lato"/>
            </a:endParaRPr>
          </a:p>
          <a:p>
            <a:pPr marL="457200" lvl="0" indent="-336550" algn="just" rtl="0">
              <a:lnSpc>
                <a:spcPct val="115000"/>
              </a:lnSpc>
              <a:spcBef>
                <a:spcPts val="0"/>
              </a:spcBef>
              <a:spcAft>
                <a:spcPts val="0"/>
              </a:spcAft>
              <a:buSzPts val="1700"/>
              <a:buFont typeface="Lato"/>
              <a:buChar char="●"/>
            </a:pPr>
            <a:r>
              <a:rPr lang="en" sz="1700" b="0">
                <a:highlight>
                  <a:schemeClr val="lt1"/>
                </a:highlight>
                <a:latin typeface="Lato"/>
                <a:ea typeface="Lato"/>
                <a:cs typeface="Lato"/>
                <a:sym typeface="Lato"/>
              </a:rPr>
              <a:t>However, accurate predictions could lead to substantial profits. </a:t>
            </a:r>
            <a:endParaRPr sz="1700" b="0">
              <a:highlight>
                <a:schemeClr val="lt1"/>
              </a:highlight>
              <a:latin typeface="Lato"/>
              <a:ea typeface="Lato"/>
              <a:cs typeface="Lato"/>
              <a:sym typeface="Lato"/>
            </a:endParaRPr>
          </a:p>
          <a:p>
            <a:pPr marL="457200" lvl="0" indent="-336550" algn="just" rtl="0">
              <a:lnSpc>
                <a:spcPct val="115000"/>
              </a:lnSpc>
              <a:spcBef>
                <a:spcPts val="0"/>
              </a:spcBef>
              <a:spcAft>
                <a:spcPts val="0"/>
              </a:spcAft>
              <a:buSzPts val="1700"/>
              <a:buFont typeface="Lato"/>
              <a:buChar char="●"/>
            </a:pPr>
            <a:r>
              <a:rPr lang="en" sz="1700" b="0">
                <a:highlight>
                  <a:schemeClr val="lt1"/>
                </a:highlight>
                <a:latin typeface="Lato"/>
                <a:ea typeface="Lato"/>
                <a:cs typeface="Lato"/>
                <a:sym typeface="Lato"/>
              </a:rPr>
              <a:t>Despite differing opinions on the predictability of the stock market, the ability to accurately forecast stock prices could provide valuable insights and opportunities for investors to maximize their returns. </a:t>
            </a:r>
            <a:endParaRPr sz="1700" b="0">
              <a:highlight>
                <a:schemeClr val="lt1"/>
              </a:highlight>
              <a:latin typeface="Lato"/>
              <a:ea typeface="Lato"/>
              <a:cs typeface="Lato"/>
              <a:sym typeface="Lato"/>
            </a:endParaRPr>
          </a:p>
          <a:p>
            <a:pPr marL="457200" lvl="0" indent="-336550" algn="just" rtl="0">
              <a:lnSpc>
                <a:spcPct val="115000"/>
              </a:lnSpc>
              <a:spcBef>
                <a:spcPts val="0"/>
              </a:spcBef>
              <a:spcAft>
                <a:spcPts val="0"/>
              </a:spcAft>
              <a:buSzPts val="1700"/>
              <a:buFont typeface="Lato"/>
              <a:buChar char="●"/>
            </a:pPr>
            <a:r>
              <a:rPr lang="en" sz="1700" b="0">
                <a:highlight>
                  <a:schemeClr val="lt1"/>
                </a:highlight>
                <a:latin typeface="Lato"/>
                <a:ea typeface="Lato"/>
                <a:cs typeface="Lato"/>
                <a:sym typeface="Lato"/>
              </a:rPr>
              <a:t>The problem is how to develop effective methods and technologies to accurately predict future stock prices.</a:t>
            </a:r>
            <a:endParaRPr sz="2300" b="0">
              <a:highlight>
                <a:schemeClr val="lt1"/>
              </a:highlight>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idx="4294967295"/>
          </p:nvPr>
        </p:nvSpPr>
        <p:spPr>
          <a:xfrm>
            <a:off x="535775" y="244525"/>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chemeClr val="dk1"/>
                </a:solidFill>
              </a:rPr>
              <a:t>Introduction</a:t>
            </a:r>
            <a:endParaRPr sz="3600">
              <a:solidFill>
                <a:schemeClr val="dk1"/>
              </a:solidFill>
            </a:endParaRPr>
          </a:p>
          <a:p>
            <a:pPr marL="0" lvl="0" indent="0" algn="l" rtl="0">
              <a:spcBef>
                <a:spcPts val="1600"/>
              </a:spcBef>
              <a:spcAft>
                <a:spcPts val="1600"/>
              </a:spcAft>
              <a:buNone/>
            </a:pPr>
            <a:r>
              <a:rPr lang="en" sz="2000"/>
              <a:t>Some Interesting Facts:</a:t>
            </a:r>
            <a:endParaRPr sz="2000"/>
          </a:p>
        </p:txBody>
      </p:sp>
      <p:sp>
        <p:nvSpPr>
          <p:cNvPr id="99" name="Google Shape;99;p17"/>
          <p:cNvSpPr txBox="1">
            <a:spLocks noGrp="1"/>
          </p:cNvSpPr>
          <p:nvPr>
            <p:ph type="title" idx="4294967295"/>
          </p:nvPr>
        </p:nvSpPr>
        <p:spPr>
          <a:xfrm>
            <a:off x="535775" y="1531650"/>
            <a:ext cx="7654800" cy="2428200"/>
          </a:xfrm>
          <a:prstGeom prst="rect">
            <a:avLst/>
          </a:prstGeom>
        </p:spPr>
        <p:txBody>
          <a:bodyPr spcFirstLastPara="1" wrap="square" lIns="91425" tIns="91425" rIns="91425" bIns="91425" anchor="t" anchorCtr="0">
            <a:noAutofit/>
          </a:bodyPr>
          <a:lstStyle/>
          <a:p>
            <a:pPr marL="457200" lvl="0" indent="-317500" algn="just" rtl="0">
              <a:lnSpc>
                <a:spcPct val="115000"/>
              </a:lnSpc>
              <a:spcBef>
                <a:spcPts val="0"/>
              </a:spcBef>
              <a:spcAft>
                <a:spcPts val="0"/>
              </a:spcAft>
              <a:buSzPts val="1400"/>
              <a:buFont typeface="Lato"/>
              <a:buChar char="●"/>
            </a:pPr>
            <a:r>
              <a:rPr lang="en" sz="1400" b="0">
                <a:highlight>
                  <a:schemeClr val="lt1"/>
                </a:highlight>
                <a:latin typeface="Lato"/>
                <a:ea typeface="Lato"/>
                <a:cs typeface="Lato"/>
                <a:sym typeface="Lato"/>
              </a:rPr>
              <a:t>According to a study by DALBAR Inc., the average retail investor significantly underperforms the stock market, with an average annual return of just 2.6% over the past 20 years, compared to the S&amp;P 500's average annual return of 6.4% over the same period.</a:t>
            </a:r>
            <a:endParaRPr sz="1400" b="0">
              <a:highlight>
                <a:schemeClr val="lt1"/>
              </a:highlight>
              <a:latin typeface="Lato"/>
              <a:ea typeface="Lato"/>
              <a:cs typeface="Lato"/>
              <a:sym typeface="Lato"/>
            </a:endParaRPr>
          </a:p>
          <a:p>
            <a:pPr marL="457200" lvl="0" indent="-317500" algn="just" rtl="0">
              <a:lnSpc>
                <a:spcPct val="115000"/>
              </a:lnSpc>
              <a:spcBef>
                <a:spcPts val="0"/>
              </a:spcBef>
              <a:spcAft>
                <a:spcPts val="0"/>
              </a:spcAft>
              <a:buSzPts val="1400"/>
              <a:buFont typeface="Lato"/>
              <a:buChar char="●"/>
            </a:pPr>
            <a:r>
              <a:rPr lang="en" sz="1400" b="0">
                <a:highlight>
                  <a:schemeClr val="lt1"/>
                </a:highlight>
                <a:latin typeface="Lato"/>
                <a:ea typeface="Lato"/>
                <a:cs typeface="Lato"/>
                <a:sym typeface="Lato"/>
              </a:rPr>
              <a:t>Research by Morningstar found that actively managed mutual funds, which rely on human stock-picking expertise, underperformed passively managed funds (such as index funds) in almost every asset class and over every time period studied.</a:t>
            </a:r>
            <a:endParaRPr sz="1400" b="0">
              <a:highlight>
                <a:schemeClr val="lt1"/>
              </a:highlight>
              <a:latin typeface="Lato"/>
              <a:ea typeface="Lato"/>
              <a:cs typeface="Lato"/>
              <a:sym typeface="Lato"/>
            </a:endParaRPr>
          </a:p>
          <a:p>
            <a:pPr marL="457200" lvl="0" indent="-317500" algn="just" rtl="0">
              <a:lnSpc>
                <a:spcPct val="115000"/>
              </a:lnSpc>
              <a:spcBef>
                <a:spcPts val="0"/>
              </a:spcBef>
              <a:spcAft>
                <a:spcPts val="0"/>
              </a:spcAft>
              <a:buSzPts val="1400"/>
              <a:buFont typeface="Lato"/>
              <a:buChar char="●"/>
            </a:pPr>
            <a:r>
              <a:rPr lang="en" sz="1400" b="0">
                <a:highlight>
                  <a:schemeClr val="lt1"/>
                </a:highlight>
                <a:latin typeface="Lato"/>
                <a:ea typeface="Lato"/>
                <a:cs typeface="Lato"/>
                <a:sym typeface="Lato"/>
              </a:rPr>
              <a:t>In contrast, a report by PwC found that AI-powered investment management systems could potentially increase the total assets under management (AUM) of the asset management industry by up to $15 trillion by 2025, thanks to their ability to quickly and accurately analyze large volumes of data and identify profitable investment opportunities.</a:t>
            </a:r>
            <a:endParaRPr sz="1400" b="0">
              <a:highlight>
                <a:schemeClr val="lt1"/>
              </a:highlight>
              <a:latin typeface="Lato"/>
              <a:ea typeface="Lato"/>
              <a:cs typeface="Lato"/>
              <a:sym typeface="Lato"/>
            </a:endParaRPr>
          </a:p>
          <a:p>
            <a:pPr marL="457200" lvl="0" indent="-317500" algn="just" rtl="0">
              <a:lnSpc>
                <a:spcPct val="115000"/>
              </a:lnSpc>
              <a:spcBef>
                <a:spcPts val="0"/>
              </a:spcBef>
              <a:spcAft>
                <a:spcPts val="0"/>
              </a:spcAft>
              <a:buSzPts val="1400"/>
              <a:buFont typeface="Lato"/>
              <a:buChar char="●"/>
            </a:pPr>
            <a:r>
              <a:rPr lang="en" sz="1400" b="0">
                <a:highlight>
                  <a:schemeClr val="lt1"/>
                </a:highlight>
                <a:latin typeface="Lato"/>
                <a:ea typeface="Lato"/>
                <a:cs typeface="Lato"/>
                <a:sym typeface="Lato"/>
              </a:rPr>
              <a:t>Additionally, a survey by EY found that asset managers who have implemented AI solutions have seen significant improvements in their investment performance, with 64% reporting improved risk management and 61% reporting improved returns.</a:t>
            </a:r>
            <a:endParaRPr sz="1400" b="0">
              <a:highlight>
                <a:schemeClr val="lt1"/>
              </a:highlight>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idx="4294967295"/>
          </p:nvPr>
        </p:nvSpPr>
        <p:spPr>
          <a:xfrm>
            <a:off x="535775" y="244525"/>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chemeClr val="dk1"/>
                </a:solidFill>
              </a:rPr>
              <a:t>Introduction</a:t>
            </a:r>
            <a:endParaRPr sz="3600">
              <a:solidFill>
                <a:schemeClr val="dk1"/>
              </a:solidFill>
            </a:endParaRPr>
          </a:p>
          <a:p>
            <a:pPr marL="0" lvl="0" indent="0" algn="l" rtl="0">
              <a:spcBef>
                <a:spcPts val="1600"/>
              </a:spcBef>
              <a:spcAft>
                <a:spcPts val="1600"/>
              </a:spcAft>
              <a:buNone/>
            </a:pPr>
            <a:r>
              <a:rPr lang="en" sz="2000"/>
              <a:t>About Our Project:</a:t>
            </a:r>
            <a:endParaRPr sz="2000"/>
          </a:p>
        </p:txBody>
      </p:sp>
      <p:sp>
        <p:nvSpPr>
          <p:cNvPr id="105" name="Google Shape;105;p18"/>
          <p:cNvSpPr txBox="1">
            <a:spLocks noGrp="1"/>
          </p:cNvSpPr>
          <p:nvPr>
            <p:ph type="title" idx="4294967295"/>
          </p:nvPr>
        </p:nvSpPr>
        <p:spPr>
          <a:xfrm>
            <a:off x="535775" y="1357650"/>
            <a:ext cx="7654800" cy="2428200"/>
          </a:xfrm>
          <a:prstGeom prst="rect">
            <a:avLst/>
          </a:prstGeom>
        </p:spPr>
        <p:txBody>
          <a:bodyPr spcFirstLastPara="1" wrap="square" lIns="91425" tIns="91425" rIns="91425" bIns="91425" anchor="t" anchorCtr="0">
            <a:noAutofit/>
          </a:bodyPr>
          <a:lstStyle/>
          <a:p>
            <a:pPr marL="457200" lvl="0" indent="-330200" algn="just" rtl="0">
              <a:lnSpc>
                <a:spcPct val="115000"/>
              </a:lnSpc>
              <a:spcBef>
                <a:spcPts val="1500"/>
              </a:spcBef>
              <a:spcAft>
                <a:spcPts val="0"/>
              </a:spcAft>
              <a:buSzPts val="1600"/>
              <a:buFont typeface="Lato"/>
              <a:buChar char="●"/>
            </a:pPr>
            <a:r>
              <a:rPr lang="en" sz="1600" b="0">
                <a:highlight>
                  <a:schemeClr val="lt1"/>
                </a:highlight>
                <a:latin typeface="Lato"/>
                <a:ea typeface="Lato"/>
                <a:cs typeface="Lato"/>
                <a:sym typeface="Lato"/>
              </a:rPr>
              <a:t>This project aims to develop a strategy for predicting the real-time prices of US-based companies using a multi-variate, single-step forecasting approach.</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To achieve this, the project uses Facebook's Time Series forecasting algorithm, Prophet, which is a high-end additive regression model.</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The project involves obtaining and augmenting the necessary dataset, splitting it into training and validation sets, loading and compiling a base model, and evaluating the model using the validation set.</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The ultimate goal of the project is to successfully predict the future value of US stocks, potentially providing valuable insights and opportunities for investors to maximize their returns.</a:t>
            </a:r>
            <a:endParaRPr sz="1600" b="0">
              <a:highlight>
                <a:schemeClr val="lt1"/>
              </a:highlight>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idx="4294967295"/>
          </p:nvPr>
        </p:nvSpPr>
        <p:spPr>
          <a:xfrm>
            <a:off x="286119" y="216171"/>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solidFill>
                  <a:schemeClr val="dk1"/>
                </a:solidFill>
              </a:rPr>
              <a:t>Literature Survey</a:t>
            </a:r>
            <a:endParaRPr sz="2000" dirty="0"/>
          </a:p>
        </p:txBody>
      </p:sp>
      <p:graphicFrame>
        <p:nvGraphicFramePr>
          <p:cNvPr id="2" name="Table 1">
            <a:extLst>
              <a:ext uri="{FF2B5EF4-FFF2-40B4-BE49-F238E27FC236}">
                <a16:creationId xmlns:a16="http://schemas.microsoft.com/office/drawing/2014/main" id="{B63F81FD-C4D4-1202-B4C1-5C4DB4CC61F2}"/>
              </a:ext>
            </a:extLst>
          </p:cNvPr>
          <p:cNvGraphicFramePr>
            <a:graphicFrameLocks noGrp="1"/>
          </p:cNvGraphicFramePr>
          <p:nvPr>
            <p:extLst>
              <p:ext uri="{D42A27DB-BD31-4B8C-83A1-F6EECF244321}">
                <p14:modId xmlns:p14="http://schemas.microsoft.com/office/powerpoint/2010/main" val="158065171"/>
              </p:ext>
            </p:extLst>
          </p:nvPr>
        </p:nvGraphicFramePr>
        <p:xfrm>
          <a:off x="427886" y="1081812"/>
          <a:ext cx="8288227" cy="3642264"/>
        </p:xfrm>
        <a:graphic>
          <a:graphicData uri="http://schemas.openxmlformats.org/drawingml/2006/table">
            <a:tbl>
              <a:tblPr/>
              <a:tblGrid>
                <a:gridCol w="993409">
                  <a:extLst>
                    <a:ext uri="{9D8B030D-6E8A-4147-A177-3AD203B41FA5}">
                      <a16:colId xmlns:a16="http://schemas.microsoft.com/office/drawing/2014/main" val="3757364902"/>
                    </a:ext>
                  </a:extLst>
                </a:gridCol>
                <a:gridCol w="2232575">
                  <a:extLst>
                    <a:ext uri="{9D8B030D-6E8A-4147-A177-3AD203B41FA5}">
                      <a16:colId xmlns:a16="http://schemas.microsoft.com/office/drawing/2014/main" val="662552152"/>
                    </a:ext>
                  </a:extLst>
                </a:gridCol>
                <a:gridCol w="2985424">
                  <a:extLst>
                    <a:ext uri="{9D8B030D-6E8A-4147-A177-3AD203B41FA5}">
                      <a16:colId xmlns:a16="http://schemas.microsoft.com/office/drawing/2014/main" val="1884323220"/>
                    </a:ext>
                  </a:extLst>
                </a:gridCol>
                <a:gridCol w="2076819">
                  <a:extLst>
                    <a:ext uri="{9D8B030D-6E8A-4147-A177-3AD203B41FA5}">
                      <a16:colId xmlns:a16="http://schemas.microsoft.com/office/drawing/2014/main" val="2591234497"/>
                    </a:ext>
                  </a:extLst>
                </a:gridCol>
              </a:tblGrid>
              <a:tr h="128489">
                <a:tc>
                  <a:txBody>
                    <a:bodyPr/>
                    <a:lstStyle/>
                    <a:p>
                      <a:pPr algn="just" rtl="0" fontAlgn="t">
                        <a:spcBef>
                          <a:spcPts val="0"/>
                        </a:spcBef>
                        <a:spcAft>
                          <a:spcPts val="0"/>
                        </a:spcAft>
                      </a:pPr>
                      <a:r>
                        <a:rPr lang="en-US" sz="1200" b="1" i="0" u="none" strike="noStrike">
                          <a:solidFill>
                            <a:srgbClr val="000000"/>
                          </a:solidFill>
                          <a:effectLst/>
                          <a:latin typeface="Calibri" panose="020F0502020204030204" pitchFamily="34" charset="0"/>
                        </a:rPr>
                        <a:t>Sr. No.</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1" i="0" u="none" strike="noStrike">
                          <a:solidFill>
                            <a:srgbClr val="000000"/>
                          </a:solidFill>
                          <a:effectLst/>
                          <a:latin typeface="Calibri" panose="020F0502020204030204" pitchFamily="34" charset="0"/>
                        </a:rPr>
                        <a:t>Name of the Paper</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1" i="0" u="none" strike="noStrike">
                          <a:solidFill>
                            <a:srgbClr val="000000"/>
                          </a:solidFill>
                          <a:effectLst/>
                          <a:latin typeface="Calibri" panose="020F0502020204030204" pitchFamily="34" charset="0"/>
                        </a:rPr>
                        <a:t>Advantages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1" i="0" u="none" strike="noStrike">
                          <a:solidFill>
                            <a:srgbClr val="000000"/>
                          </a:solidFill>
                          <a:effectLst/>
                          <a:latin typeface="Calibri" panose="020F0502020204030204" pitchFamily="34" charset="0"/>
                        </a:rPr>
                        <a:t>Disadvantages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7202082"/>
                  </a:ext>
                </a:extLst>
              </a:tr>
              <a:tr h="478912">
                <a:tc>
                  <a:txBody>
                    <a:bodyPr/>
                    <a:lstStyle/>
                    <a:p>
                      <a:pPr algn="just" rtl="0" fontAlgn="t">
                        <a:spcBef>
                          <a:spcPts val="0"/>
                        </a:spcBef>
                        <a:spcAft>
                          <a:spcPts val="0"/>
                        </a:spcAft>
                      </a:pPr>
                      <a:r>
                        <a:rPr lang="en-US" sz="1200" b="0" i="0" u="none" strike="noStrike" dirty="0">
                          <a:solidFill>
                            <a:srgbClr val="000000"/>
                          </a:solidFill>
                          <a:effectLst/>
                          <a:latin typeface="Calibri" panose="020F0502020204030204" pitchFamily="34" charset="0"/>
                        </a:rPr>
                        <a:t>1</a:t>
                      </a:r>
                      <a:endParaRPr lang="en-US" sz="1200" dirty="0">
                        <a:effectLst/>
                      </a:endParaRPr>
                    </a:p>
                    <a:p>
                      <a:pPr fontAlgn="t"/>
                      <a:br>
                        <a:rPr lang="en-US" sz="1200" dirty="0">
                          <a:effectLst/>
                        </a:rPr>
                      </a:br>
                      <a:endParaRPr lang="en-US" sz="1200" dirty="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dirty="0">
                          <a:solidFill>
                            <a:srgbClr val="000000"/>
                          </a:solidFill>
                          <a:effectLst/>
                          <a:latin typeface="Calibri" panose="020F0502020204030204" pitchFamily="34" charset="0"/>
                        </a:rPr>
                        <a:t>Stock Price Analysis and Prediction using Facebook Prophet Model with Python </a:t>
                      </a:r>
                      <a:endParaRPr lang="en-US" sz="1200" dirty="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Uses the FB Prophet model, which is open source and easy to implement, making it accessible to a wide range of users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Does not compare the effectiveness of the FB Prophet model to other machine learning algorithms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5863585"/>
                  </a:ext>
                </a:extLst>
              </a:tr>
              <a:tr h="408827">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2</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Stock Price Prediction using Machine Learning </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Can be used to predict stock prices accurately, reducing the risk of losses for investors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Only focuses on one type of machine learning algorithm, limiting the scope of the study</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1416557"/>
                  </a:ext>
                </a:extLst>
              </a:tr>
              <a:tr h="338743">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3</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Stock Price Prediction Using Machine Learning Techniques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Uses multiple machine learning algorithms to predict stock prices, providing a more comprehensive analysis</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Does not compare the effectiveness of the different algorithms used</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7902236"/>
                  </a:ext>
                </a:extLst>
              </a:tr>
              <a:tr h="408827">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4</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Stock Index Probability Prediction using the FB Prophet Model</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Uses the FB Prophet Model, which is specifically designed for time series analysis, making it a strong tool for stock price prediction</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dirty="0">
                          <a:solidFill>
                            <a:srgbClr val="000000"/>
                          </a:solidFill>
                          <a:effectLst/>
                          <a:latin typeface="Calibri" panose="020F0502020204030204" pitchFamily="34" charset="0"/>
                        </a:rPr>
                        <a:t>Only focuses on one model, limiting the scope of the study</a:t>
                      </a:r>
                      <a:endParaRPr lang="en-US" sz="1200" dirty="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8534687"/>
                  </a:ext>
                </a:extLst>
              </a:tr>
              <a:tr h="408827">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5</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Effective Stock Price Prediction using Time Series Forecasting</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a:solidFill>
                            <a:srgbClr val="000000"/>
                          </a:solidFill>
                          <a:effectLst/>
                          <a:latin typeface="Calibri" panose="020F0502020204030204" pitchFamily="34" charset="0"/>
                        </a:rPr>
                        <a:t>Uses a combination of time series forecasting and machine learning algorithms, providing a more accurate prediction</a:t>
                      </a:r>
                      <a:endParaRPr lang="en-US" sz="120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rtl="0" fontAlgn="t">
                        <a:spcBef>
                          <a:spcPts val="0"/>
                        </a:spcBef>
                        <a:spcAft>
                          <a:spcPts val="0"/>
                        </a:spcAft>
                      </a:pPr>
                      <a:r>
                        <a:rPr lang="en-US" sz="1200" b="0" i="0" u="none" strike="noStrike" dirty="0">
                          <a:solidFill>
                            <a:srgbClr val="000000"/>
                          </a:solidFill>
                          <a:effectLst/>
                          <a:latin typeface="Calibri" panose="020F0502020204030204" pitchFamily="34" charset="0"/>
                        </a:rPr>
                        <a:t>The study only focuses on a specific type of stock, limiting the scope of the study</a:t>
                      </a:r>
                      <a:endParaRPr lang="en-US" sz="1200" dirty="0">
                        <a:effectLst/>
                      </a:endParaRPr>
                    </a:p>
                  </a:txBody>
                  <a:tcPr marL="32122" marR="32122" marT="29202" marB="29202">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7733865"/>
                  </a:ext>
                </a:extLst>
              </a:tr>
            </a:tbl>
          </a:graphicData>
        </a:graphic>
      </p:graphicFrame>
    </p:spTree>
    <p:extLst>
      <p:ext uri="{BB962C8B-B14F-4D97-AF65-F5344CB8AC3E}">
        <p14:creationId xmlns:p14="http://schemas.microsoft.com/office/powerpoint/2010/main" val="2865702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
        <p:cNvGrpSpPr/>
        <p:nvPr/>
      </p:nvGrpSpPr>
      <p:grpSpPr>
        <a:xfrm>
          <a:off x="0" y="0"/>
          <a:ext cx="0" cy="0"/>
          <a:chOff x="0" y="0"/>
          <a:chExt cx="0" cy="0"/>
        </a:xfrm>
      </p:grpSpPr>
      <p:pic>
        <p:nvPicPr>
          <p:cNvPr id="110" name="Google Shape;110;p1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111" name="Google Shape;111;p1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112" name="Google Shape;112;p19"/>
          <p:cNvSpPr txBox="1"/>
          <p:nvPr/>
        </p:nvSpPr>
        <p:spPr>
          <a:xfrm>
            <a:off x="2598300" y="929625"/>
            <a:ext cx="3947400" cy="57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700" b="1">
                <a:solidFill>
                  <a:schemeClr val="lt2"/>
                </a:solidFill>
                <a:latin typeface="Raleway"/>
                <a:ea typeface="Raleway"/>
                <a:cs typeface="Raleway"/>
                <a:sym typeface="Raleway"/>
              </a:rPr>
              <a:t>Module Specification</a:t>
            </a:r>
            <a:endParaRPr sz="2700" b="1">
              <a:solidFill>
                <a:schemeClr val="lt2"/>
              </a:solidFill>
              <a:latin typeface="Raleway"/>
              <a:ea typeface="Raleway"/>
              <a:cs typeface="Raleway"/>
              <a:sym typeface="Raleway"/>
            </a:endParaRPr>
          </a:p>
        </p:txBody>
      </p:sp>
      <p:sp>
        <p:nvSpPr>
          <p:cNvPr id="113" name="Google Shape;113;p19"/>
          <p:cNvSpPr txBox="1">
            <a:spLocks noGrp="1"/>
          </p:cNvSpPr>
          <p:nvPr>
            <p:ph type="body" idx="4294967295"/>
          </p:nvPr>
        </p:nvSpPr>
        <p:spPr>
          <a:xfrm>
            <a:off x="2855550" y="1518855"/>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b="1">
                <a:latin typeface="Raleway"/>
                <a:ea typeface="Raleway"/>
                <a:cs typeface="Raleway"/>
                <a:sym typeface="Raleway"/>
              </a:rPr>
              <a:t>There are three modules in this system:</a:t>
            </a:r>
            <a:endParaRPr sz="1300">
              <a:solidFill>
                <a:schemeClr val="dk2"/>
              </a:solidFill>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500" b="1">
                <a:solidFill>
                  <a:schemeClr val="dk1"/>
                </a:solidFill>
                <a:latin typeface="Raleway"/>
                <a:ea typeface="Raleway"/>
                <a:cs typeface="Raleway"/>
                <a:sym typeface="Raleway"/>
              </a:rPr>
              <a:t>Stock Data Import</a:t>
            </a:r>
            <a:br>
              <a:rPr lang="en" sz="1500">
                <a:latin typeface="Raleway"/>
                <a:ea typeface="Raleway"/>
                <a:cs typeface="Raleway"/>
                <a:sym typeface="Raleway"/>
              </a:rPr>
            </a:br>
            <a:r>
              <a:rPr lang="en" sz="1300">
                <a:latin typeface="Raleway"/>
                <a:ea typeface="Raleway"/>
                <a:cs typeface="Raleway"/>
                <a:sym typeface="Raleway"/>
              </a:rPr>
              <a:t>We import data from Yahoo Finance using the yfinance Python Library.</a:t>
            </a:r>
            <a:endParaRPr sz="13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500" b="1">
                <a:solidFill>
                  <a:schemeClr val="dk1"/>
                </a:solidFill>
                <a:latin typeface="Raleway"/>
                <a:ea typeface="Raleway"/>
                <a:cs typeface="Raleway"/>
                <a:sym typeface="Raleway"/>
              </a:rPr>
              <a:t>Data Analysis using fbprophet</a:t>
            </a:r>
            <a:br>
              <a:rPr lang="en" sz="1500">
                <a:latin typeface="Raleway"/>
                <a:ea typeface="Raleway"/>
                <a:cs typeface="Raleway"/>
                <a:sym typeface="Raleway"/>
              </a:rPr>
            </a:br>
            <a:r>
              <a:rPr lang="en" sz="1300">
                <a:latin typeface="Raleway"/>
                <a:ea typeface="Raleway"/>
                <a:cs typeface="Raleway"/>
                <a:sym typeface="Raleway"/>
              </a:rPr>
              <a:t>Identify trends and patterns in the data to inform future predictions</a:t>
            </a:r>
            <a:endParaRPr sz="1300">
              <a:latin typeface="Raleway"/>
              <a:ea typeface="Raleway"/>
              <a:cs typeface="Raleway"/>
              <a:sym typeface="Raleway"/>
            </a:endParaRPr>
          </a:p>
          <a:p>
            <a:pPr marL="457200" lvl="0" indent="-317500" algn="l" rtl="0">
              <a:spcBef>
                <a:spcPts val="1000"/>
              </a:spcBef>
              <a:spcAft>
                <a:spcPts val="1000"/>
              </a:spcAft>
              <a:buClr>
                <a:schemeClr val="dk1"/>
              </a:buClr>
              <a:buSzPts val="1400"/>
              <a:buFont typeface="Raleway"/>
              <a:buChar char="➔"/>
            </a:pPr>
            <a:r>
              <a:rPr lang="en" sz="1500" b="1">
                <a:solidFill>
                  <a:schemeClr val="dk1"/>
                </a:solidFill>
                <a:latin typeface="Raleway"/>
                <a:ea typeface="Raleway"/>
                <a:cs typeface="Raleway"/>
                <a:sym typeface="Raleway"/>
              </a:rPr>
              <a:t>Closing Price Prediction</a:t>
            </a:r>
            <a:br>
              <a:rPr lang="en" sz="1500">
                <a:latin typeface="Raleway"/>
                <a:ea typeface="Raleway"/>
                <a:cs typeface="Raleway"/>
                <a:sym typeface="Raleway"/>
              </a:rPr>
            </a:br>
            <a:r>
              <a:rPr lang="en" sz="1300">
                <a:latin typeface="Raleway"/>
                <a:ea typeface="Raleway"/>
                <a:cs typeface="Raleway"/>
                <a:sym typeface="Raleway"/>
              </a:rPr>
              <a:t>Generate a closing price prediction based on the models’ analysis along with its uncertainty </a:t>
            </a:r>
            <a:endParaRPr sz="1300">
              <a:solidFill>
                <a:schemeClr val="dk2"/>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txBox="1">
            <a:spLocks noGrp="1"/>
          </p:cNvSpPr>
          <p:nvPr>
            <p:ph type="title" idx="4294967295"/>
          </p:nvPr>
        </p:nvSpPr>
        <p:spPr>
          <a:xfrm>
            <a:off x="535775" y="244525"/>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chemeClr val="dk1"/>
                </a:solidFill>
              </a:rPr>
              <a:t>Stock Data Import</a:t>
            </a:r>
            <a:endParaRPr sz="3600">
              <a:solidFill>
                <a:schemeClr val="dk1"/>
              </a:solidFill>
            </a:endParaRPr>
          </a:p>
          <a:p>
            <a:pPr marL="0" lvl="0" indent="0" algn="l" rtl="0">
              <a:spcBef>
                <a:spcPts val="1600"/>
              </a:spcBef>
              <a:spcAft>
                <a:spcPts val="1600"/>
              </a:spcAft>
              <a:buNone/>
            </a:pPr>
            <a:r>
              <a:rPr lang="en" sz="2000"/>
              <a:t>Why use yfinance?</a:t>
            </a:r>
            <a:endParaRPr sz="2000"/>
          </a:p>
        </p:txBody>
      </p:sp>
      <p:sp>
        <p:nvSpPr>
          <p:cNvPr id="119" name="Google Shape;119;p20"/>
          <p:cNvSpPr txBox="1">
            <a:spLocks noGrp="1"/>
          </p:cNvSpPr>
          <p:nvPr>
            <p:ph type="title" idx="4294967295"/>
          </p:nvPr>
        </p:nvSpPr>
        <p:spPr>
          <a:xfrm>
            <a:off x="535775" y="1238025"/>
            <a:ext cx="7654800" cy="2428200"/>
          </a:xfrm>
          <a:prstGeom prst="rect">
            <a:avLst/>
          </a:prstGeom>
        </p:spPr>
        <p:txBody>
          <a:bodyPr spcFirstLastPara="1" wrap="square" lIns="91425" tIns="91425" rIns="91425" bIns="91425" anchor="t" anchorCtr="0">
            <a:noAutofit/>
          </a:bodyPr>
          <a:lstStyle/>
          <a:p>
            <a:pPr marL="457200" lvl="0" indent="-330200" algn="just" rtl="0">
              <a:lnSpc>
                <a:spcPct val="115000"/>
              </a:lnSpc>
              <a:spcBef>
                <a:spcPts val="1500"/>
              </a:spcBef>
              <a:spcAft>
                <a:spcPts val="0"/>
              </a:spcAft>
              <a:buSzPts val="1600"/>
              <a:buFont typeface="Lato"/>
              <a:buChar char="●"/>
            </a:pPr>
            <a:r>
              <a:rPr lang="en" sz="1600" b="0">
                <a:highlight>
                  <a:schemeClr val="lt1"/>
                </a:highlight>
                <a:latin typeface="Lato"/>
                <a:ea typeface="Lato"/>
                <a:cs typeface="Lato"/>
                <a:sym typeface="Lato"/>
              </a:rPr>
              <a:t>yfinance is a Python library that allows developers to easily access and download historical and real-time financial market data from Yahoo Finance.</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With yfinance, users can retrieve data on a wide range of financial instruments, including stocks, ETFs, mutual funds, currencies, and cryptocurrencies, among others. The library provides a simple and user-friendly interface for accessing this data, making it a popular tool for financial analysts, traders, and investors.</a:t>
            </a:r>
            <a:endParaRPr sz="1600" b="0">
              <a:highlight>
                <a:schemeClr val="lt1"/>
              </a:highlight>
              <a:latin typeface="Lato"/>
              <a:ea typeface="Lato"/>
              <a:cs typeface="Lato"/>
              <a:sym typeface="Lato"/>
            </a:endParaRPr>
          </a:p>
          <a:p>
            <a:pPr marL="0" lvl="0" indent="0" algn="l" rtl="0">
              <a:lnSpc>
                <a:spcPct val="50000"/>
              </a:lnSpc>
              <a:spcBef>
                <a:spcPts val="0"/>
              </a:spcBef>
              <a:spcAft>
                <a:spcPts val="0"/>
              </a:spcAft>
              <a:buNone/>
            </a:pPr>
            <a:br>
              <a:rPr lang="en" sz="2000"/>
            </a:br>
            <a:r>
              <a:rPr lang="en" sz="2000"/>
              <a:t>List of attributes we consider for feature engineering:</a:t>
            </a:r>
            <a:endParaRPr sz="2000"/>
          </a:p>
          <a:p>
            <a:pPr marL="457200" lvl="0" indent="-330200" algn="just" rtl="0">
              <a:lnSpc>
                <a:spcPct val="115000"/>
              </a:lnSpc>
              <a:spcBef>
                <a:spcPts val="1500"/>
              </a:spcBef>
              <a:spcAft>
                <a:spcPts val="0"/>
              </a:spcAft>
              <a:buSzPts val="1600"/>
              <a:buFont typeface="Lato"/>
              <a:buChar char="●"/>
            </a:pPr>
            <a:r>
              <a:rPr lang="en" sz="1600" b="0">
                <a:highlight>
                  <a:schemeClr val="lt1"/>
                </a:highlight>
                <a:latin typeface="Lato"/>
                <a:ea typeface="Lato"/>
                <a:cs typeface="Lato"/>
                <a:sym typeface="Lato"/>
              </a:rPr>
              <a:t>start_date</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end_date</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closing_price</a:t>
            </a:r>
            <a:endParaRPr sz="1600" b="0">
              <a:highlight>
                <a:schemeClr val="lt1"/>
              </a:highlight>
              <a:latin typeface="Lato"/>
              <a:ea typeface="Lato"/>
              <a:cs typeface="Lato"/>
              <a:sym typeface="Lato"/>
            </a:endParaRPr>
          </a:p>
          <a:p>
            <a:pPr marL="457200" lvl="0" indent="-330200" algn="just" rtl="0">
              <a:lnSpc>
                <a:spcPct val="115000"/>
              </a:lnSpc>
              <a:spcBef>
                <a:spcPts val="0"/>
              </a:spcBef>
              <a:spcAft>
                <a:spcPts val="0"/>
              </a:spcAft>
              <a:buSzPts val="1600"/>
              <a:buFont typeface="Lato"/>
              <a:buChar char="●"/>
            </a:pPr>
            <a:r>
              <a:rPr lang="en" sz="1600" b="0">
                <a:highlight>
                  <a:schemeClr val="lt1"/>
                </a:highlight>
                <a:latin typeface="Lato"/>
                <a:ea typeface="Lato"/>
                <a:cs typeface="Lato"/>
                <a:sym typeface="Lato"/>
              </a:rPr>
              <a:t>history</a:t>
            </a:r>
            <a:endParaRPr sz="1600" b="0">
              <a:highlight>
                <a:schemeClr val="lt1"/>
              </a:highlight>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2208</Words>
  <Application>Microsoft Office PowerPoint</Application>
  <PresentationFormat>On-screen Show (16:9)</PresentationFormat>
  <Paragraphs>133</Paragraphs>
  <Slides>21</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Gill Sans</vt:lpstr>
      <vt:lpstr>Noto Sans Symbols</vt:lpstr>
      <vt:lpstr>Calibri</vt:lpstr>
      <vt:lpstr>Wingdings</vt:lpstr>
      <vt:lpstr>Raleway SemiBold</vt:lpstr>
      <vt:lpstr>Lato</vt:lpstr>
      <vt:lpstr>Times New Roman</vt:lpstr>
      <vt:lpstr>Raleway</vt:lpstr>
      <vt:lpstr>Swiss</vt:lpstr>
      <vt:lpstr>Final Year Project Presentation on “Stock Price Prediction  Using Additive Regression Models’’</vt:lpstr>
      <vt:lpstr>Contents</vt:lpstr>
      <vt:lpstr>Abstract</vt:lpstr>
      <vt:lpstr>Problem Statement</vt:lpstr>
      <vt:lpstr>Introduction Some Interesting Facts:</vt:lpstr>
      <vt:lpstr>Introduction About Our Project:</vt:lpstr>
      <vt:lpstr>Literature Survey</vt:lpstr>
      <vt:lpstr>PowerPoint Presentation</vt:lpstr>
      <vt:lpstr>Stock Data Import Why use yfinance?</vt:lpstr>
      <vt:lpstr>Data Analysis using fbprophet Why use fbprophet?</vt:lpstr>
      <vt:lpstr>fbprophet Algorithm Steps involved in fbprophet algorithm:</vt:lpstr>
      <vt:lpstr>Closing Price Prediction</vt:lpstr>
      <vt:lpstr>Methodology</vt:lpstr>
      <vt:lpstr>PowerPoint Presentation</vt:lpstr>
      <vt:lpstr>Implementation</vt:lpstr>
      <vt:lpstr>PowerPoint Presentation</vt:lpstr>
      <vt:lpstr>Applications</vt:lpstr>
      <vt:lpstr>Future Scope</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 Presentation on “Stock Price Prediction  Using Additive Regression Models’’</dc:title>
  <cp:lastModifiedBy>Ketan Mahandule</cp:lastModifiedBy>
  <cp:revision>2</cp:revision>
  <dcterms:modified xsi:type="dcterms:W3CDTF">2023-05-06T04:09:42Z</dcterms:modified>
</cp:coreProperties>
</file>